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61" r:id="rId5"/>
    <p:sldId id="263" r:id="rId6"/>
    <p:sldId id="336" r:id="rId7"/>
    <p:sldId id="334" r:id="rId8"/>
    <p:sldId id="293" r:id="rId9"/>
    <p:sldId id="259" r:id="rId10"/>
    <p:sldId id="320" r:id="rId11"/>
    <p:sldId id="335" r:id="rId12"/>
    <p:sldId id="337" r:id="rId13"/>
    <p:sldId id="295" r:id="rId14"/>
    <p:sldId id="316" r:id="rId15"/>
    <p:sldId id="317" r:id="rId16"/>
    <p:sldId id="319" r:id="rId17"/>
    <p:sldId id="297" r:id="rId18"/>
    <p:sldId id="291" r:id="rId19"/>
    <p:sldId id="268" r:id="rId20"/>
    <p:sldId id="290" r:id="rId21"/>
  </p:sldIdLst>
  <p:sldSz cx="9144000" cy="5143500" type="screen16x9"/>
  <p:notesSz cx="6858000" cy="9144000"/>
  <p:defaultTextStyle>
    <a:defPPr>
      <a:defRPr lang="en-US"/>
    </a:defPPr>
    <a:lvl1pPr marL="0" algn="l" defTabSz="984693" rtl="0" eaLnBrk="1" latinLnBrk="0" hangingPunct="1">
      <a:defRPr sz="1900" kern="1200">
        <a:solidFill>
          <a:schemeClr val="tx1"/>
        </a:solidFill>
        <a:latin typeface="+mn-lt"/>
        <a:ea typeface="+mn-ea"/>
        <a:cs typeface="+mn-cs"/>
      </a:defRPr>
    </a:lvl1pPr>
    <a:lvl2pPr marL="492347" algn="l" defTabSz="984693" rtl="0" eaLnBrk="1" latinLnBrk="0" hangingPunct="1">
      <a:defRPr sz="1900" kern="1200">
        <a:solidFill>
          <a:schemeClr val="tx1"/>
        </a:solidFill>
        <a:latin typeface="+mn-lt"/>
        <a:ea typeface="+mn-ea"/>
        <a:cs typeface="+mn-cs"/>
      </a:defRPr>
    </a:lvl2pPr>
    <a:lvl3pPr marL="984693" algn="l" defTabSz="984693" rtl="0" eaLnBrk="1" latinLnBrk="0" hangingPunct="1">
      <a:defRPr sz="1900" kern="1200">
        <a:solidFill>
          <a:schemeClr val="tx1"/>
        </a:solidFill>
        <a:latin typeface="+mn-lt"/>
        <a:ea typeface="+mn-ea"/>
        <a:cs typeface="+mn-cs"/>
      </a:defRPr>
    </a:lvl3pPr>
    <a:lvl4pPr marL="1477040" algn="l" defTabSz="984693" rtl="0" eaLnBrk="1" latinLnBrk="0" hangingPunct="1">
      <a:defRPr sz="1900" kern="1200">
        <a:solidFill>
          <a:schemeClr val="tx1"/>
        </a:solidFill>
        <a:latin typeface="+mn-lt"/>
        <a:ea typeface="+mn-ea"/>
        <a:cs typeface="+mn-cs"/>
      </a:defRPr>
    </a:lvl4pPr>
    <a:lvl5pPr marL="1969386" algn="l" defTabSz="984693" rtl="0" eaLnBrk="1" latinLnBrk="0" hangingPunct="1">
      <a:defRPr sz="1900" kern="1200">
        <a:solidFill>
          <a:schemeClr val="tx1"/>
        </a:solidFill>
        <a:latin typeface="+mn-lt"/>
        <a:ea typeface="+mn-ea"/>
        <a:cs typeface="+mn-cs"/>
      </a:defRPr>
    </a:lvl5pPr>
    <a:lvl6pPr marL="2461733" algn="l" defTabSz="984693" rtl="0" eaLnBrk="1" latinLnBrk="0" hangingPunct="1">
      <a:defRPr sz="1900" kern="1200">
        <a:solidFill>
          <a:schemeClr val="tx1"/>
        </a:solidFill>
        <a:latin typeface="+mn-lt"/>
        <a:ea typeface="+mn-ea"/>
        <a:cs typeface="+mn-cs"/>
      </a:defRPr>
    </a:lvl6pPr>
    <a:lvl7pPr marL="2954080" algn="l" defTabSz="984693" rtl="0" eaLnBrk="1" latinLnBrk="0" hangingPunct="1">
      <a:defRPr sz="1900" kern="1200">
        <a:solidFill>
          <a:schemeClr val="tx1"/>
        </a:solidFill>
        <a:latin typeface="+mn-lt"/>
        <a:ea typeface="+mn-ea"/>
        <a:cs typeface="+mn-cs"/>
      </a:defRPr>
    </a:lvl7pPr>
    <a:lvl8pPr marL="3446426" algn="l" defTabSz="984693" rtl="0" eaLnBrk="1" latinLnBrk="0" hangingPunct="1">
      <a:defRPr sz="1900" kern="1200">
        <a:solidFill>
          <a:schemeClr val="tx1"/>
        </a:solidFill>
        <a:latin typeface="+mn-lt"/>
        <a:ea typeface="+mn-ea"/>
        <a:cs typeface="+mn-cs"/>
      </a:defRPr>
    </a:lvl8pPr>
    <a:lvl9pPr marL="3938773" algn="l" defTabSz="984693"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924" autoAdjust="0"/>
    <p:restoredTop sz="86431" autoAdjust="0"/>
  </p:normalViewPr>
  <p:slideViewPr>
    <p:cSldViewPr>
      <p:cViewPr varScale="1">
        <p:scale>
          <a:sx n="148" d="100"/>
          <a:sy n="148" d="100"/>
        </p:scale>
        <p:origin x="552" y="108"/>
      </p:cViewPr>
      <p:guideLst>
        <p:guide orient="horz" pos="1620"/>
        <p:guide pos="2880"/>
      </p:guideLst>
    </p:cSldViewPr>
  </p:slideViewPr>
  <p:outlineViewPr>
    <p:cViewPr>
      <p:scale>
        <a:sx n="33" d="100"/>
        <a:sy n="33" d="100"/>
      </p:scale>
      <p:origin x="0" y="772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5" name="Rounded Rectangle 14"/>
          <p:cNvSpPr/>
          <p:nvPr/>
        </p:nvSpPr>
        <p:spPr>
          <a:xfrm>
            <a:off x="304801" y="246889"/>
            <a:ext cx="8532055" cy="4647614"/>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ounded Rectangle 9"/>
          <p:cNvSpPr/>
          <p:nvPr/>
        </p:nvSpPr>
        <p:spPr>
          <a:xfrm>
            <a:off x="418597" y="325622"/>
            <a:ext cx="8306809" cy="2331720"/>
          </a:xfrm>
          <a:prstGeom prst="roundRect">
            <a:avLst>
              <a:gd name="adj" fmla="val 4578"/>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5" name="Title 4"/>
          <p:cNvSpPr>
            <a:spLocks noGrp="1"/>
          </p:cNvSpPr>
          <p:nvPr>
            <p:ph type="ctrTitle"/>
          </p:nvPr>
        </p:nvSpPr>
        <p:spPr>
          <a:xfrm>
            <a:off x="722376" y="1365155"/>
            <a:ext cx="7772400" cy="1371600"/>
          </a:xfrm>
        </p:spPr>
        <p:txBody>
          <a:bodyPr lIns="45720" rIns="45720" bIns="45720"/>
          <a:lstStyle>
            <a:lvl1pPr algn="r">
              <a:defRPr sz="4500" b="1">
                <a:solidFill>
                  <a:schemeClr val="accent1">
                    <a:tint val="88000"/>
                    <a:satMod val="150000"/>
                  </a:schemeClr>
                </a:solidFill>
                <a:effectLst>
                  <a:outerShdw blurRad="53975" dist="22860" dir="5400000" algn="tl" rotWithShape="0">
                    <a:srgbClr val="000000">
                      <a:alpha val="55000"/>
                    </a:srgbClr>
                  </a:outerShdw>
                </a:effectLst>
              </a:defRPr>
            </a:lvl1pPr>
            <a:extLst/>
          </a:lstStyle>
          <a:p>
            <a:r>
              <a:rPr kumimoji="0" lang="en-US"/>
              <a:t>Click to edit Master title style</a:t>
            </a:r>
          </a:p>
        </p:txBody>
      </p:sp>
      <p:sp>
        <p:nvSpPr>
          <p:cNvPr id="20" name="Subtitle 19"/>
          <p:cNvSpPr>
            <a:spLocks noGrp="1"/>
          </p:cNvSpPr>
          <p:nvPr>
            <p:ph type="subTitle" idx="1"/>
          </p:nvPr>
        </p:nvSpPr>
        <p:spPr>
          <a:xfrm>
            <a:off x="722376" y="2763774"/>
            <a:ext cx="7772400" cy="685800"/>
          </a:xfrm>
        </p:spPr>
        <p:txBody>
          <a:bodyPr lIns="182880" tIns="0"/>
          <a:lstStyle>
            <a:lvl1pPr marL="36576" indent="0" algn="r">
              <a:spcBef>
                <a:spcPts val="0"/>
              </a:spcBef>
              <a:buNone/>
              <a:defRPr sz="2000">
                <a:solidFill>
                  <a:schemeClr val="bg2">
                    <a:shade val="2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19" name="Date Placeholder 18"/>
          <p:cNvSpPr>
            <a:spLocks noGrp="1"/>
          </p:cNvSpPr>
          <p:nvPr>
            <p:ph type="dt" sz="half" idx="10"/>
          </p:nvPr>
        </p:nvSpPr>
        <p:spPr/>
        <p:txBody>
          <a:bodyPr/>
          <a:lstStyle/>
          <a:p>
            <a:fld id="{D657F776-8BC8-4DAF-986F-5701038D4DA5}" type="datetimeFigureOut">
              <a:rPr lang="en-US" smtClean="0"/>
              <a:pPr/>
              <a:t>4/21/2022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2BCFFE2B-343C-462B-AF6C-145A65D530A5}"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2920" y="3737610"/>
            <a:ext cx="8183880" cy="788670"/>
          </a:xfrm>
        </p:spPr>
        <p:txBody>
          <a:bodyPr/>
          <a:lstStyle/>
          <a:p>
            <a:r>
              <a:rPr kumimoji="0" lang="en-US"/>
              <a:t>Click to edit Master title style</a:t>
            </a:r>
          </a:p>
        </p:txBody>
      </p:sp>
      <p:sp>
        <p:nvSpPr>
          <p:cNvPr id="3" name="Vertical Text Placeholder 2"/>
          <p:cNvSpPr>
            <a:spLocks noGrp="1"/>
          </p:cNvSpPr>
          <p:nvPr>
            <p:ph type="body" orient="vert" idx="1"/>
          </p:nvPr>
        </p:nvSpPr>
        <p:spPr>
          <a:xfrm>
            <a:off x="502920" y="397764"/>
            <a:ext cx="8183880" cy="31409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657F776-8BC8-4DAF-986F-5701038D4DA5}" type="datetimeFigureOut">
              <a:rPr lang="en-US" smtClean="0"/>
              <a:pPr/>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BCFFE2B-343C-462B-AF6C-145A65D530A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400054"/>
            <a:ext cx="1981200" cy="3943349"/>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533400" y="400052"/>
            <a:ext cx="5943600" cy="394335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657F776-8BC8-4DAF-986F-5701038D4DA5}" type="datetimeFigureOut">
              <a:rPr lang="en-US" smtClean="0"/>
              <a:pPr/>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BCFFE2B-343C-462B-AF6C-145A65D530A5}"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2920" y="3737610"/>
            <a:ext cx="8183880" cy="788670"/>
          </a:xfrm>
        </p:spPr>
        <p:txBody>
          <a:bodyPr/>
          <a:lstStyle/>
          <a:p>
            <a:r>
              <a:rPr kumimoji="0" lang="en-US"/>
              <a:t>Click to edit Master title style</a:t>
            </a:r>
          </a:p>
        </p:txBody>
      </p:sp>
      <p:sp>
        <p:nvSpPr>
          <p:cNvPr id="3" name="Content Placeholder 2"/>
          <p:cNvSpPr>
            <a:spLocks noGrp="1"/>
          </p:cNvSpPr>
          <p:nvPr>
            <p:ph idx="1"/>
          </p:nvPr>
        </p:nvSpPr>
        <p:spPr>
          <a:xfrm>
            <a:off x="502920" y="397764"/>
            <a:ext cx="8183880" cy="3140964"/>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657F776-8BC8-4DAF-986F-5701038D4DA5}" type="datetimeFigureOut">
              <a:rPr lang="en-US" smtClean="0"/>
              <a:pPr/>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BCFFE2B-343C-462B-AF6C-145A65D530A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304801" y="246889"/>
            <a:ext cx="8532055" cy="4647614"/>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Rounded Rectangle 10"/>
          <p:cNvSpPr/>
          <p:nvPr/>
        </p:nvSpPr>
        <p:spPr>
          <a:xfrm>
            <a:off x="418597" y="325622"/>
            <a:ext cx="8306809" cy="3255997"/>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a:off x="468344" y="3696462"/>
            <a:ext cx="8183880" cy="507492"/>
          </a:xfrm>
        </p:spPr>
        <p:txBody>
          <a:bodyPr lIns="91440" bIns="0" anchor="b"/>
          <a:lstStyle>
            <a:lvl1pPr algn="l">
              <a:buNone/>
              <a:defRPr sz="3600" b="0" cap="none" baseline="0">
                <a:solidFill>
                  <a:schemeClr val="bg2">
                    <a:shade val="25000"/>
                  </a:schemeClr>
                </a:solidFill>
                <a:effectLst/>
              </a:defRPr>
            </a:lvl1pPr>
            <a:extLst/>
          </a:lstStyle>
          <a:p>
            <a:r>
              <a:rPr kumimoji="0" lang="en-US"/>
              <a:t>Click to edit Master title style</a:t>
            </a:r>
          </a:p>
        </p:txBody>
      </p:sp>
      <p:sp>
        <p:nvSpPr>
          <p:cNvPr id="3" name="Text Placeholder 2"/>
          <p:cNvSpPr>
            <a:spLocks noGrp="1"/>
          </p:cNvSpPr>
          <p:nvPr>
            <p:ph type="body" idx="1"/>
          </p:nvPr>
        </p:nvSpPr>
        <p:spPr>
          <a:xfrm>
            <a:off x="468344" y="4218363"/>
            <a:ext cx="8183880" cy="315468"/>
          </a:xfrm>
        </p:spPr>
        <p:txBody>
          <a:bodyPr lIns="118872" tIns="0" anchor="t"/>
          <a:lstStyle>
            <a:lvl1pPr marL="0" marR="36576" indent="0" algn="l">
              <a:spcBef>
                <a:spcPts val="0"/>
              </a:spcBef>
              <a:spcAft>
                <a:spcPts val="0"/>
              </a:spcAft>
              <a:buNone/>
              <a:defRPr sz="1800" b="0">
                <a:solidFill>
                  <a:schemeClr val="accent1">
                    <a:shade val="50000"/>
                    <a:satMod val="110000"/>
                  </a:schemeClr>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D657F776-8BC8-4DAF-986F-5701038D4DA5}" type="datetimeFigureOut">
              <a:rPr lang="en-US" smtClean="0"/>
              <a:pPr/>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BCFFE2B-343C-462B-AF6C-145A65D530A5}"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514352" y="397764"/>
            <a:ext cx="3931920" cy="329184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755360" y="397764"/>
            <a:ext cx="3931920" cy="329184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657F776-8BC8-4DAF-986F-5701038D4DA5}" type="datetimeFigureOut">
              <a:rPr lang="en-US" smtClean="0"/>
              <a:pPr/>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BCFFE2B-343C-462B-AF6C-145A65D530A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2920" y="3737610"/>
            <a:ext cx="8183880" cy="788670"/>
          </a:xfrm>
        </p:spPr>
        <p:txBody>
          <a:bodyPr anchor="b"/>
          <a:lstStyle>
            <a:lvl1pPr>
              <a:defRPr b="1"/>
            </a:lvl1pPr>
            <a:extLst/>
          </a:lstStyle>
          <a:p>
            <a:r>
              <a:rPr kumimoji="0" lang="en-US"/>
              <a:t>Click to edit Master title style</a:t>
            </a:r>
          </a:p>
        </p:txBody>
      </p:sp>
      <p:sp>
        <p:nvSpPr>
          <p:cNvPr id="3" name="Text Placeholder 2"/>
          <p:cNvSpPr>
            <a:spLocks noGrp="1"/>
          </p:cNvSpPr>
          <p:nvPr>
            <p:ph type="body" idx="1"/>
          </p:nvPr>
        </p:nvSpPr>
        <p:spPr>
          <a:xfrm>
            <a:off x="607224" y="434578"/>
            <a:ext cx="3931920" cy="594122"/>
          </a:xfrm>
        </p:spPr>
        <p:txBody>
          <a:bodyPr lIns="146304"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52169" y="434578"/>
            <a:ext cx="3931920" cy="594122"/>
          </a:xfrm>
        </p:spPr>
        <p:txBody>
          <a:bodyPr lIns="137160"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7224" y="1085850"/>
            <a:ext cx="3931920" cy="261747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52169" y="1085850"/>
            <a:ext cx="3931920" cy="261747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D657F776-8BC8-4DAF-986F-5701038D4DA5}" type="datetimeFigureOut">
              <a:rPr lang="en-US" smtClean="0"/>
              <a:pPr/>
              <a:t>4/21/2022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BCFFE2B-343C-462B-AF6C-145A65D530A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D657F776-8BC8-4DAF-986F-5701038D4DA5}" type="datetimeFigureOut">
              <a:rPr lang="en-US" smtClean="0"/>
              <a:pPr/>
              <a:t>4/21/2022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BCFFE2B-343C-462B-AF6C-145A65D530A5}"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Rounded Rectangle 6"/>
          <p:cNvSpPr/>
          <p:nvPr/>
        </p:nvSpPr>
        <p:spPr>
          <a:xfrm>
            <a:off x="304801" y="246889"/>
            <a:ext cx="8532055" cy="4647614"/>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Date Placeholder 1"/>
          <p:cNvSpPr>
            <a:spLocks noGrp="1"/>
          </p:cNvSpPr>
          <p:nvPr>
            <p:ph type="dt" sz="half" idx="10"/>
          </p:nvPr>
        </p:nvSpPr>
        <p:spPr/>
        <p:txBody>
          <a:bodyPr/>
          <a:lstStyle/>
          <a:p>
            <a:fld id="{D657F776-8BC8-4DAF-986F-5701038D4DA5}" type="datetimeFigureOut">
              <a:rPr lang="en-US" smtClean="0"/>
              <a:pPr/>
              <a:t>4/21/2022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BCFFE2B-343C-462B-AF6C-145A65D530A5}"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38784" y="400050"/>
            <a:ext cx="2971800" cy="685800"/>
          </a:xfrm>
        </p:spPr>
        <p:txBody>
          <a:bodyPr anchor="b"/>
          <a:lstStyle>
            <a:lvl1pPr algn="l">
              <a:buNone/>
              <a:defRPr sz="2200" b="1">
                <a:solidFill>
                  <a:schemeClr val="accent1"/>
                </a:solidFill>
              </a:defRPr>
            </a:lvl1pPr>
            <a:extLst/>
          </a:lstStyle>
          <a:p>
            <a:r>
              <a:rPr kumimoji="0" lang="en-US"/>
              <a:t>Click to edit Master title style</a:t>
            </a:r>
          </a:p>
        </p:txBody>
      </p:sp>
      <p:sp>
        <p:nvSpPr>
          <p:cNvPr id="3" name="Text Placeholder 2"/>
          <p:cNvSpPr>
            <a:spLocks noGrp="1"/>
          </p:cNvSpPr>
          <p:nvPr>
            <p:ph type="body" idx="2"/>
          </p:nvPr>
        </p:nvSpPr>
        <p:spPr>
          <a:xfrm>
            <a:off x="5538847" y="1085852"/>
            <a:ext cx="2971800" cy="3154584"/>
          </a:xfrm>
        </p:spPr>
        <p:txBody>
          <a:bodyPr lIns="91440"/>
          <a:lstStyle>
            <a:lvl1pPr marL="18288" marR="18288" indent="0">
              <a:spcBef>
                <a:spcPts val="0"/>
              </a:spcBef>
              <a:buNone/>
              <a:defRPr sz="1400">
                <a:solidFill>
                  <a:schemeClr val="tx1"/>
                </a:solidFill>
              </a:defRPr>
            </a:lvl1pPr>
            <a:lvl2pPr>
              <a:buNone/>
              <a:defRPr sz="1200">
                <a:solidFill>
                  <a:schemeClr val="tx1"/>
                </a:solidFill>
              </a:defRPr>
            </a:lvl2pPr>
            <a:lvl3pPr>
              <a:buNone/>
              <a:defRPr sz="1000">
                <a:solidFill>
                  <a:schemeClr val="tx1"/>
                </a:solidFill>
              </a:defRPr>
            </a:lvl3pPr>
            <a:lvl4pPr>
              <a:buNone/>
              <a:defRPr sz="900">
                <a:solidFill>
                  <a:schemeClr val="tx1"/>
                </a:solidFill>
              </a:defRPr>
            </a:lvl4pPr>
            <a:lvl5pPr>
              <a:buNone/>
              <a:defRPr sz="900">
                <a:solidFill>
                  <a:schemeClr val="tx1"/>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1"/>
          </p:nvPr>
        </p:nvSpPr>
        <p:spPr>
          <a:xfrm>
            <a:off x="761373" y="697608"/>
            <a:ext cx="4626159" cy="3543302"/>
          </a:xfrm>
        </p:spPr>
        <p:txBody>
          <a:bodyPr/>
          <a:lstStyle>
            <a:lvl1pPr>
              <a:defRPr sz="2800">
                <a:solidFill>
                  <a:schemeClr val="tx1"/>
                </a:solidFill>
              </a:defRPr>
            </a:lvl1pPr>
            <a:lvl2pPr>
              <a:defRPr sz="26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buNone/>
              <a:defRPr/>
            </a:lvl6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657F776-8BC8-4DAF-986F-5701038D4DA5}" type="datetimeFigureOut">
              <a:rPr lang="en-US" smtClean="0"/>
              <a:pPr/>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BCFFE2B-343C-462B-AF6C-145A65D530A5}"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304801" y="246889"/>
            <a:ext cx="8532055" cy="4647614"/>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Round Single Corner Rectangle 10"/>
          <p:cNvSpPr/>
          <p:nvPr/>
        </p:nvSpPr>
        <p:spPr>
          <a:xfrm>
            <a:off x="6400801" y="325622"/>
            <a:ext cx="2324605" cy="3257550"/>
          </a:xfrm>
          <a:prstGeom prst="round1Rect">
            <a:avLst>
              <a:gd name="adj" fmla="val 2748"/>
            </a:avLst>
          </a:prstGeom>
          <a:solidFill>
            <a:srgbClr val="1C1C1C"/>
          </a:soli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a:off x="457200" y="3759042"/>
            <a:ext cx="8229600" cy="788670"/>
          </a:xfrm>
        </p:spPr>
        <p:txBody>
          <a:bodyPr anchor="t"/>
          <a:lstStyle>
            <a:lvl1pPr algn="l">
              <a:buNone/>
              <a:defRPr sz="3600" b="0">
                <a:solidFill>
                  <a:schemeClr val="bg2">
                    <a:shade val="25000"/>
                  </a:schemeClr>
                </a:solidFill>
                <a:effectLst/>
              </a:defRPr>
            </a:lvl1pPr>
            <a:extLst/>
          </a:lstStyle>
          <a:p>
            <a:r>
              <a:rPr kumimoji="0" lang="en-US"/>
              <a:t>Click to edit Master title style</a:t>
            </a:r>
          </a:p>
        </p:txBody>
      </p:sp>
      <p:sp>
        <p:nvSpPr>
          <p:cNvPr id="4" name="Text Placeholder 3"/>
          <p:cNvSpPr>
            <a:spLocks noGrp="1"/>
          </p:cNvSpPr>
          <p:nvPr>
            <p:ph type="body" sz="half" idx="2"/>
          </p:nvPr>
        </p:nvSpPr>
        <p:spPr bwMode="grayWhite">
          <a:xfrm>
            <a:off x="6462712" y="400050"/>
            <a:ext cx="2240280" cy="3158610"/>
          </a:xfrm>
        </p:spPr>
        <p:txBody>
          <a:bodyPr lIns="91440"/>
          <a:lstStyle>
            <a:lvl1pPr marL="45720" indent="0" algn="l">
              <a:spcBef>
                <a:spcPts val="0"/>
              </a:spcBef>
              <a:buNone/>
              <a:defRPr sz="1400">
                <a:solidFill>
                  <a:srgbClr val="FFFFFF"/>
                </a:solidFill>
              </a:defRPr>
            </a:lvl1pPr>
            <a:lvl2pPr>
              <a:defRPr sz="1200">
                <a:solidFill>
                  <a:srgbClr val="FFFFFF"/>
                </a:solidFill>
              </a:defRPr>
            </a:lvl2pPr>
            <a:lvl3pPr>
              <a:defRPr sz="1000">
                <a:solidFill>
                  <a:srgbClr val="FFFFFF"/>
                </a:solidFill>
              </a:defRPr>
            </a:lvl3pPr>
            <a:lvl4pPr>
              <a:defRPr sz="900">
                <a:solidFill>
                  <a:srgbClr val="FFFFFF"/>
                </a:solidFill>
              </a:defRPr>
            </a:lvl4pPr>
            <a:lvl5pPr>
              <a:defRPr sz="900">
                <a:solidFill>
                  <a:srgbClr val="FFFFFF"/>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657F776-8BC8-4DAF-986F-5701038D4DA5}" type="datetimeFigureOut">
              <a:rPr lang="en-US" smtClean="0"/>
              <a:pPr/>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BCFFE2B-343C-462B-AF6C-145A65D530A5}" type="slidenum">
              <a:rPr lang="en-US" smtClean="0"/>
              <a:pPr/>
              <a:t>‹#›</a:t>
            </a:fld>
            <a:endParaRPr lang="en-US" dirty="0"/>
          </a:p>
        </p:txBody>
      </p:sp>
      <p:sp>
        <p:nvSpPr>
          <p:cNvPr id="3" name="Picture Placeholder 2"/>
          <p:cNvSpPr>
            <a:spLocks noGrp="1"/>
          </p:cNvSpPr>
          <p:nvPr>
            <p:ph type="pic" idx="1"/>
          </p:nvPr>
        </p:nvSpPr>
        <p:spPr>
          <a:xfrm>
            <a:off x="421480" y="326826"/>
            <a:ext cx="5925312" cy="3257550"/>
          </a:xfrm>
          <a:prstGeom prst="snipRoundRect">
            <a:avLst>
              <a:gd name="adj1" fmla="val 1040"/>
              <a:gd name="adj2" fmla="val 0"/>
            </a:avLst>
          </a:prstGeom>
          <a:solidFill>
            <a:schemeClr val="bg2">
              <a:shade val="10000"/>
            </a:schemeClr>
          </a:solidFill>
        </p:spPr>
        <p:txBody>
          <a:bodyPr/>
          <a:lstStyle>
            <a:lvl1pPr marL="0" indent="0">
              <a:buNone/>
              <a:defRPr sz="3200"/>
            </a:lvl1pPr>
            <a:extLst/>
          </a:lstStyle>
          <a:p>
            <a:r>
              <a:rPr kumimoji="0" lang="en-US" dirty="0"/>
              <a:t>Click icon to add picture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ounded Rectangle 6"/>
          <p:cNvSpPr/>
          <p:nvPr/>
        </p:nvSpPr>
        <p:spPr>
          <a:xfrm>
            <a:off x="304801" y="246889"/>
            <a:ext cx="8532055" cy="4647614"/>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Rounded Rectangle 8"/>
          <p:cNvSpPr/>
          <p:nvPr/>
        </p:nvSpPr>
        <p:spPr>
          <a:xfrm>
            <a:off x="418597" y="325622"/>
            <a:ext cx="8306809" cy="4114800"/>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3" name="Title Placeholder 12"/>
          <p:cNvSpPr>
            <a:spLocks noGrp="1"/>
          </p:cNvSpPr>
          <p:nvPr>
            <p:ph type="title"/>
          </p:nvPr>
        </p:nvSpPr>
        <p:spPr>
          <a:xfrm>
            <a:off x="502920" y="3739193"/>
            <a:ext cx="8183880" cy="788670"/>
          </a:xfrm>
          <a:prstGeom prst="rect">
            <a:avLst/>
          </a:prstGeom>
        </p:spPr>
        <p:txBody>
          <a:bodyPr vert="horz" anchor="b">
            <a:normAutofit/>
          </a:bodyPr>
          <a:lstStyle/>
          <a:p>
            <a:r>
              <a:rPr kumimoji="0" lang="en-US"/>
              <a:t>Click to edit Master title style</a:t>
            </a:r>
          </a:p>
        </p:txBody>
      </p:sp>
      <p:sp>
        <p:nvSpPr>
          <p:cNvPr id="4" name="Text Placeholder 3"/>
          <p:cNvSpPr>
            <a:spLocks noGrp="1"/>
          </p:cNvSpPr>
          <p:nvPr>
            <p:ph type="body" idx="1"/>
          </p:nvPr>
        </p:nvSpPr>
        <p:spPr>
          <a:xfrm>
            <a:off x="502920" y="397764"/>
            <a:ext cx="8183880" cy="3140964"/>
          </a:xfrm>
          <a:prstGeom prst="rect">
            <a:avLst/>
          </a:prstGeom>
        </p:spPr>
        <p:txBody>
          <a:bodyPr vert="horz" lIns="182880" tIns="91440">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5" name="Date Placeholder 24"/>
          <p:cNvSpPr>
            <a:spLocks noGrp="1"/>
          </p:cNvSpPr>
          <p:nvPr>
            <p:ph type="dt" sz="half" idx="2"/>
          </p:nvPr>
        </p:nvSpPr>
        <p:spPr>
          <a:xfrm>
            <a:off x="3776328" y="4583907"/>
            <a:ext cx="2286000" cy="273844"/>
          </a:xfrm>
          <a:prstGeom prst="rect">
            <a:avLst/>
          </a:prstGeom>
        </p:spPr>
        <p:txBody>
          <a:bodyPr vert="horz" anchor="b"/>
          <a:lstStyle>
            <a:lvl1pPr algn="r" eaLnBrk="1" latinLnBrk="0" hangingPunct="1">
              <a:defRPr kumimoji="0" sz="1000">
                <a:solidFill>
                  <a:schemeClr val="bg2">
                    <a:shade val="50000"/>
                  </a:schemeClr>
                </a:solidFill>
              </a:defRPr>
            </a:lvl1pPr>
            <a:extLst/>
          </a:lstStyle>
          <a:p>
            <a:fld id="{D657F776-8BC8-4DAF-986F-5701038D4DA5}" type="datetimeFigureOut">
              <a:rPr lang="en-US" smtClean="0"/>
              <a:pPr/>
              <a:t>4/21/2022</a:t>
            </a:fld>
            <a:endParaRPr lang="en-US" dirty="0"/>
          </a:p>
        </p:txBody>
      </p:sp>
      <p:sp>
        <p:nvSpPr>
          <p:cNvPr id="18" name="Footer Placeholder 17"/>
          <p:cNvSpPr>
            <a:spLocks noGrp="1"/>
          </p:cNvSpPr>
          <p:nvPr>
            <p:ph type="ftr" sz="quarter" idx="3"/>
          </p:nvPr>
        </p:nvSpPr>
        <p:spPr>
          <a:xfrm>
            <a:off x="6062328" y="4583907"/>
            <a:ext cx="2286000" cy="273844"/>
          </a:xfrm>
          <a:prstGeom prst="rect">
            <a:avLst/>
          </a:prstGeom>
        </p:spPr>
        <p:txBody>
          <a:bodyPr vert="horz" anchor="b"/>
          <a:lstStyle>
            <a:lvl1pPr algn="l" eaLnBrk="1" latinLnBrk="0" hangingPunct="1">
              <a:defRPr kumimoji="0" sz="1000">
                <a:solidFill>
                  <a:schemeClr val="bg2">
                    <a:shade val="50000"/>
                  </a:schemeClr>
                </a:solidFill>
              </a:defRPr>
            </a:lvl1pPr>
            <a:extLst/>
          </a:lstStyle>
          <a:p>
            <a:endParaRPr lang="en-US" dirty="0"/>
          </a:p>
        </p:txBody>
      </p:sp>
      <p:sp>
        <p:nvSpPr>
          <p:cNvPr id="5" name="Slide Number Placeholder 4"/>
          <p:cNvSpPr>
            <a:spLocks noGrp="1"/>
          </p:cNvSpPr>
          <p:nvPr>
            <p:ph type="sldNum" sz="quarter" idx="4"/>
          </p:nvPr>
        </p:nvSpPr>
        <p:spPr>
          <a:xfrm>
            <a:off x="8348328" y="4583907"/>
            <a:ext cx="457200" cy="273844"/>
          </a:xfrm>
          <a:prstGeom prst="rect">
            <a:avLst/>
          </a:prstGeom>
        </p:spPr>
        <p:txBody>
          <a:bodyPr vert="horz" anchor="b"/>
          <a:lstStyle>
            <a:lvl1pPr algn="r" eaLnBrk="1" latinLnBrk="0" hangingPunct="1">
              <a:defRPr kumimoji="0" sz="1000">
                <a:solidFill>
                  <a:schemeClr val="bg2">
                    <a:shade val="50000"/>
                  </a:schemeClr>
                </a:solidFill>
              </a:defRPr>
            </a:lvl1pPr>
            <a:extLst/>
          </a:lstStyle>
          <a:p>
            <a:fld id="{2BCFFE2B-343C-462B-AF6C-145A65D530A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rtl="0" eaLnBrk="1" latinLnBrk="0" hangingPunct="1">
        <a:spcBef>
          <a:spcPct val="0"/>
        </a:spcBef>
        <a:buNone/>
        <a:defRPr kumimoji="0" sz="3600" b="1" kern="1200">
          <a:solidFill>
            <a:schemeClr val="accent1">
              <a:tint val="88000"/>
              <a:satMod val="150000"/>
            </a:schemeClr>
          </a:solidFill>
          <a:effectLst>
            <a:outerShdw blurRad="53975" dist="22860" dir="5400000" algn="tl" rotWithShape="0">
              <a:srgbClr val="000000">
                <a:alpha val="55000"/>
              </a:srgbClr>
            </a:outerShdw>
          </a:effectLst>
          <a:latin typeface="+mj-lt"/>
          <a:ea typeface="+mj-ea"/>
          <a:cs typeface="+mj-cs"/>
        </a:defRPr>
      </a:lvl1pPr>
      <a:extLst/>
    </p:titleStyle>
    <p:bodyStyle>
      <a:lvl1pPr marL="265176" indent="-265176" algn="l" rtl="0" eaLnBrk="1" latinLnBrk="0" hangingPunct="1">
        <a:spcBef>
          <a:spcPts val="250"/>
        </a:spcBef>
        <a:buClr>
          <a:schemeClr val="accent1"/>
        </a:buClr>
        <a:buSzPct val="80000"/>
        <a:buFont typeface="Wingdings 2"/>
        <a:buChar char=""/>
        <a:defRPr kumimoji="0" sz="2800" kern="1200">
          <a:solidFill>
            <a:schemeClr val="tx1"/>
          </a:solidFill>
          <a:effectLst/>
          <a:latin typeface="+mn-lt"/>
          <a:ea typeface="+mn-ea"/>
          <a:cs typeface="+mn-cs"/>
        </a:defRPr>
      </a:lvl1pPr>
      <a:lvl2pPr marL="548640" indent="-201168" algn="l" rtl="0" eaLnBrk="1" latinLnBrk="0" hangingPunct="1">
        <a:spcBef>
          <a:spcPts val="250"/>
        </a:spcBef>
        <a:buClr>
          <a:schemeClr val="accent1"/>
        </a:buClr>
        <a:buSzPct val="100000"/>
        <a:buFont typeface="Verdana"/>
        <a:buChar char="◦"/>
        <a:defRPr kumimoji="0" sz="2400" kern="1200">
          <a:solidFill>
            <a:schemeClr val="tx1"/>
          </a:solidFill>
          <a:latin typeface="+mn-lt"/>
          <a:ea typeface="+mn-ea"/>
          <a:cs typeface="+mn-cs"/>
        </a:defRPr>
      </a:lvl2pPr>
      <a:lvl3pPr marL="786384" indent="-182880" algn="l" rtl="0" eaLnBrk="1" latinLnBrk="0" hangingPunct="1">
        <a:spcBef>
          <a:spcPts val="250"/>
        </a:spcBef>
        <a:buClr>
          <a:schemeClr val="accent2">
            <a:tint val="85000"/>
            <a:satMod val="285000"/>
          </a:schemeClr>
        </a:buClr>
        <a:buSzPct val="100000"/>
        <a:buFont typeface="Wingdings 2"/>
        <a:buChar char=""/>
        <a:defRPr kumimoji="0" sz="2200" kern="1200">
          <a:solidFill>
            <a:schemeClr val="tx1"/>
          </a:solidFill>
          <a:latin typeface="+mn-lt"/>
          <a:ea typeface="+mn-ea"/>
          <a:cs typeface="+mn-cs"/>
        </a:defRPr>
      </a:lvl3pPr>
      <a:lvl4pPr marL="1024128" indent="-182880" algn="l" rtl="0" eaLnBrk="1" latinLnBrk="0" hangingPunct="1">
        <a:spcBef>
          <a:spcPts val="230"/>
        </a:spcBef>
        <a:buClr>
          <a:schemeClr val="accent2">
            <a:tint val="85000"/>
            <a:satMod val="285000"/>
          </a:schemeClr>
        </a:buClr>
        <a:buSzPct val="112000"/>
        <a:buFont typeface="Verdana"/>
        <a:buChar char="◦"/>
        <a:defRPr kumimoji="0" sz="1900" kern="1200">
          <a:solidFill>
            <a:schemeClr val="tx1"/>
          </a:solidFill>
          <a:latin typeface="+mn-lt"/>
          <a:ea typeface="+mn-ea"/>
          <a:cs typeface="+mn-cs"/>
        </a:defRPr>
      </a:lvl4pPr>
      <a:lvl5pPr marL="1280160" indent="-182880" algn="l" rtl="0" eaLnBrk="1" latinLnBrk="0" hangingPunct="1">
        <a:spcBef>
          <a:spcPts val="250"/>
        </a:spcBef>
        <a:buClr>
          <a:schemeClr val="accent3">
            <a:tint val="85000"/>
            <a:satMod val="275000"/>
          </a:schemeClr>
        </a:buClr>
        <a:buSzPct val="100000"/>
        <a:buFont typeface="Wingdings 2"/>
        <a:buChar char=""/>
        <a:defRPr kumimoji="0" sz="1800" kern="1200">
          <a:solidFill>
            <a:schemeClr val="tx1"/>
          </a:solidFill>
          <a:latin typeface="+mn-lt"/>
          <a:ea typeface="+mn-ea"/>
          <a:cs typeface="+mn-cs"/>
        </a:defRPr>
      </a:lvl5pPr>
      <a:lvl6pPr marL="1490472" indent="-182880" algn="l" rtl="0" eaLnBrk="1" latinLnBrk="0" hangingPunct="1">
        <a:spcBef>
          <a:spcPts val="250"/>
        </a:spcBef>
        <a:buClr>
          <a:schemeClr val="accent3">
            <a:tint val="85000"/>
            <a:satMod val="275000"/>
          </a:schemeClr>
        </a:buClr>
        <a:buSzPct val="100000"/>
        <a:buFont typeface="Verdana"/>
        <a:buChar char="◦"/>
        <a:defRPr kumimoji="0" sz="1700" kern="1200" baseline="0">
          <a:solidFill>
            <a:schemeClr val="tx1"/>
          </a:solidFill>
          <a:latin typeface="+mn-lt"/>
          <a:ea typeface="+mn-ea"/>
          <a:cs typeface="+mn-cs"/>
        </a:defRPr>
      </a:lvl6pPr>
      <a:lvl7pPr marL="1700784"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7pPr>
      <a:lvl8pPr marL="1920240" indent="-182880" algn="l" rtl="0" eaLnBrk="1" latinLnBrk="0" hangingPunct="1">
        <a:spcBef>
          <a:spcPts val="257"/>
        </a:spcBef>
        <a:buClr>
          <a:schemeClr val="accent3">
            <a:tint val="85000"/>
            <a:satMod val="275000"/>
          </a:schemeClr>
        </a:buClr>
        <a:buSzPct val="100000"/>
        <a:buFont typeface="Verdana"/>
        <a:buChar char="◦"/>
        <a:defRPr kumimoji="0" sz="1500" kern="1200" baseline="0">
          <a:solidFill>
            <a:schemeClr val="tx1"/>
          </a:solidFill>
          <a:latin typeface="+mn-lt"/>
          <a:ea typeface="+mn-ea"/>
          <a:cs typeface="+mn-cs"/>
        </a:defRPr>
      </a:lvl8pPr>
      <a:lvl9pPr marL="2148840"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www.ijirset.com/volume-11-issue-4.html"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3212" y="285750"/>
            <a:ext cx="8037576" cy="2286000"/>
          </a:xfrm>
        </p:spPr>
        <p:style>
          <a:lnRef idx="1">
            <a:schemeClr val="accent3"/>
          </a:lnRef>
          <a:fillRef idx="2">
            <a:schemeClr val="accent3"/>
          </a:fillRef>
          <a:effectRef idx="1">
            <a:schemeClr val="accent3"/>
          </a:effectRef>
          <a:fontRef idx="minor">
            <a:schemeClr val="dk1"/>
          </a:fontRef>
        </p:style>
        <p:txBody>
          <a:bodyPr>
            <a:normAutofit fontScale="90000"/>
          </a:bodyPr>
          <a:lstStyle/>
          <a:p>
            <a:pPr algn="ctr"/>
            <a:r>
              <a:rPr lang="en-US" altLang="en-US" sz="2200" dirty="0">
                <a:solidFill>
                  <a:srgbClr val="FF0000"/>
                </a:solidFill>
                <a:latin typeface="Times New Roman" panose="02020603050405020304" pitchFamily="18" charset="0"/>
                <a:cs typeface="Times New Roman" pitchFamily="18" charset="0"/>
                <a:sym typeface="Times New Roman" panose="02020603050405020304" pitchFamily="18" charset="0"/>
              </a:rPr>
              <a:t>A  Presentation On</a:t>
            </a:r>
            <a:br>
              <a:rPr lang="en-US" altLang="en-US" sz="3600" dirty="0">
                <a:latin typeface="Times New Roman" panose="02020603050405020304" pitchFamily="18" charset="0"/>
                <a:cs typeface="Times New Roman" pitchFamily="18" charset="0"/>
                <a:sym typeface="Times New Roman" panose="02020603050405020304" pitchFamily="18" charset="0"/>
              </a:rPr>
            </a:br>
            <a:r>
              <a:rPr lang="en-US" altLang="en-US" sz="360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anose="02020603050405020304" pitchFamily="18" charset="0"/>
                <a:cs typeface="Times New Roman" pitchFamily="18" charset="0"/>
                <a:sym typeface="Times New Roman" panose="02020603050405020304" pitchFamily="18" charset="0"/>
              </a:rPr>
              <a:t>[</a:t>
            </a:r>
            <a:r>
              <a:rPr lang="en-US" sz="3200" dirty="0">
                <a:solidFill>
                  <a:schemeClr val="accent5">
                    <a:lumMod val="75000"/>
                  </a:schemeClr>
                </a:solidFill>
                <a:effectLst/>
                <a:latin typeface="Times New Roman" panose="02020603050405020304" pitchFamily="18" charset="0"/>
                <a:cs typeface="Times New Roman" panose="02020603050405020304" pitchFamily="18" charset="0"/>
              </a:rPr>
              <a:t>Car Price Prediction using Linear Regression Technique of Machine Learning </a:t>
            </a:r>
            <a:r>
              <a:rPr lang="en-US" altLang="en-US" sz="360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anose="02020603050405020304" pitchFamily="18" charset="0"/>
                <a:cs typeface="Times New Roman" pitchFamily="18" charset="0"/>
                <a:sym typeface="Times New Roman" panose="02020603050405020304" pitchFamily="18" charset="0"/>
              </a:rPr>
              <a:t>]</a:t>
            </a:r>
            <a:br>
              <a:rPr lang="en-US" altLang="en-US" sz="360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anose="02020603050405020304" pitchFamily="18" charset="0"/>
                <a:cs typeface="Times New Roman" pitchFamily="18" charset="0"/>
                <a:sym typeface="Times New Roman" panose="02020603050405020304" pitchFamily="18" charset="0"/>
              </a:rPr>
            </a:br>
            <a:br>
              <a:rPr lang="en-US" altLang="en-US" sz="360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anose="02020603050405020304" pitchFamily="18" charset="0"/>
                <a:cs typeface="Times New Roman" pitchFamily="18" charset="0"/>
                <a:sym typeface="Times New Roman" panose="02020603050405020304" pitchFamily="18" charset="0"/>
              </a:rPr>
            </a:br>
            <a:endParaRPr lang="en-US" sz="3600" dirty="0">
              <a:latin typeface="Times New Roman" panose="02020603050405020304" pitchFamily="18" charset="0"/>
              <a:cs typeface="Times New Roman" pitchFamily="18" charset="0"/>
            </a:endParaRPr>
          </a:p>
        </p:txBody>
      </p:sp>
      <p:sp>
        <p:nvSpPr>
          <p:cNvPr id="3" name="Subtitle 2"/>
          <p:cNvSpPr>
            <a:spLocks noGrp="1"/>
          </p:cNvSpPr>
          <p:nvPr>
            <p:ph type="subTitle" idx="1"/>
          </p:nvPr>
        </p:nvSpPr>
        <p:spPr>
          <a:xfrm>
            <a:off x="346113" y="2795365"/>
            <a:ext cx="2382011" cy="950976"/>
          </a:xfrm>
        </p:spPr>
        <p:txBody>
          <a:bodyPr>
            <a:normAutofit fontScale="77500" lnSpcReduction="20000"/>
          </a:bodyPr>
          <a:lstStyle/>
          <a:p>
            <a:pPr algn="l">
              <a:spcBef>
                <a:spcPct val="0"/>
              </a:spcBef>
              <a:buClrTx/>
              <a:buSzTx/>
              <a:defRPr/>
            </a:pPr>
            <a:r>
              <a:rPr lang="en-US" altLang="en-US" dirty="0">
                <a:solidFill>
                  <a:srgbClr val="000000"/>
                </a:solidFill>
                <a:latin typeface="Times New Roman" panose="02020603050405020304" pitchFamily="18" charset="0"/>
                <a:cs typeface="Times New Roman" pitchFamily="18" charset="0"/>
                <a:sym typeface="Times New Roman" panose="02020603050405020304" pitchFamily="18" charset="0"/>
              </a:rPr>
              <a:t>Presented by:                                           </a:t>
            </a:r>
          </a:p>
          <a:p>
            <a:pPr algn="l">
              <a:spcBef>
                <a:spcPct val="0"/>
              </a:spcBef>
              <a:buClrTx/>
              <a:buSzTx/>
              <a:defRPr/>
            </a:pPr>
            <a:r>
              <a:rPr lang="en-US" altLang="en-US" sz="1800" dirty="0">
                <a:solidFill>
                  <a:srgbClr val="000000"/>
                </a:solidFill>
                <a:latin typeface="Times New Roman" panose="02020603050405020304" pitchFamily="18" charset="0"/>
                <a:cs typeface="Times New Roman" pitchFamily="18" charset="0"/>
                <a:sym typeface="Times New Roman" panose="02020603050405020304" pitchFamily="18" charset="0"/>
              </a:rPr>
              <a:t>1.Samiksha </a:t>
            </a:r>
            <a:r>
              <a:rPr lang="en-US" altLang="en-US" sz="1800" dirty="0" err="1">
                <a:solidFill>
                  <a:srgbClr val="000000"/>
                </a:solidFill>
                <a:latin typeface="Times New Roman" panose="02020603050405020304" pitchFamily="18" charset="0"/>
                <a:cs typeface="Times New Roman" pitchFamily="18" charset="0"/>
                <a:sym typeface="Times New Roman" panose="02020603050405020304" pitchFamily="18" charset="0"/>
              </a:rPr>
              <a:t>Badgujar</a:t>
            </a:r>
            <a:endParaRPr lang="en-US" altLang="en-US" sz="1800" dirty="0">
              <a:solidFill>
                <a:srgbClr val="000000"/>
              </a:solidFill>
              <a:latin typeface="Times New Roman" panose="02020603050405020304" pitchFamily="18" charset="0"/>
              <a:cs typeface="Times New Roman" pitchFamily="18" charset="0"/>
              <a:sym typeface="Times New Roman" panose="02020603050405020304" pitchFamily="18" charset="0"/>
            </a:endParaRPr>
          </a:p>
          <a:p>
            <a:pPr algn="l">
              <a:spcBef>
                <a:spcPct val="0"/>
              </a:spcBef>
              <a:buClrTx/>
              <a:buSzTx/>
              <a:defRPr/>
            </a:pPr>
            <a:r>
              <a:rPr lang="en-US" altLang="en-US" sz="1800" dirty="0">
                <a:solidFill>
                  <a:srgbClr val="000000"/>
                </a:solidFill>
                <a:latin typeface="Times New Roman" panose="02020603050405020304" pitchFamily="18" charset="0"/>
                <a:cs typeface="Times New Roman" pitchFamily="18" charset="0"/>
                <a:sym typeface="Times New Roman" panose="02020603050405020304" pitchFamily="18" charset="0"/>
              </a:rPr>
              <a:t>2.Yashodhan Gupta</a:t>
            </a:r>
          </a:p>
          <a:p>
            <a:pPr algn="l">
              <a:spcBef>
                <a:spcPct val="0"/>
              </a:spcBef>
              <a:buClrTx/>
              <a:buSzTx/>
              <a:defRPr/>
            </a:pPr>
            <a:r>
              <a:rPr lang="en-US" altLang="en-US" sz="1800" dirty="0">
                <a:solidFill>
                  <a:srgbClr val="000000"/>
                </a:solidFill>
                <a:latin typeface="Times New Roman" panose="02020603050405020304" pitchFamily="18" charset="0"/>
                <a:cs typeface="Times New Roman" pitchFamily="18" charset="0"/>
                <a:sym typeface="Times New Roman" panose="02020603050405020304" pitchFamily="18" charset="0"/>
              </a:rPr>
              <a:t>3.Sufiyaan </a:t>
            </a:r>
            <a:r>
              <a:rPr lang="en-US" altLang="en-US" sz="1800" dirty="0" err="1">
                <a:solidFill>
                  <a:srgbClr val="000000"/>
                </a:solidFill>
                <a:latin typeface="Times New Roman" panose="02020603050405020304" pitchFamily="18" charset="0"/>
                <a:cs typeface="Times New Roman" pitchFamily="18" charset="0"/>
                <a:sym typeface="Times New Roman" panose="02020603050405020304" pitchFamily="18" charset="0"/>
              </a:rPr>
              <a:t>Rahi</a:t>
            </a:r>
            <a:endParaRPr lang="en-US" altLang="en-US" sz="1800" dirty="0">
              <a:solidFill>
                <a:srgbClr val="000000"/>
              </a:solidFill>
              <a:latin typeface="Times New Roman" panose="02020603050405020304" pitchFamily="18" charset="0"/>
              <a:cs typeface="Times New Roman" pitchFamily="18" charset="0"/>
              <a:sym typeface="Times New Roman" panose="02020603050405020304" pitchFamily="18" charset="0"/>
            </a:endParaRPr>
          </a:p>
          <a:p>
            <a:pPr algn="l">
              <a:spcBef>
                <a:spcPct val="0"/>
              </a:spcBef>
              <a:buClrTx/>
              <a:buSzTx/>
              <a:defRPr/>
            </a:pPr>
            <a:r>
              <a:rPr lang="en-US" altLang="en-US" sz="1800">
                <a:solidFill>
                  <a:srgbClr val="000000"/>
                </a:solidFill>
                <a:latin typeface="Times New Roman" panose="02020603050405020304" pitchFamily="18" charset="0"/>
                <a:cs typeface="Times New Roman" pitchFamily="18" charset="0"/>
                <a:sym typeface="Times New Roman" panose="02020603050405020304" pitchFamily="18" charset="0"/>
              </a:rPr>
              <a:t>4.Munawwar </a:t>
            </a:r>
            <a:r>
              <a:rPr lang="en-US" altLang="en-US" sz="1800" dirty="0" err="1">
                <a:solidFill>
                  <a:srgbClr val="000000"/>
                </a:solidFill>
                <a:latin typeface="Times New Roman" panose="02020603050405020304" pitchFamily="18" charset="0"/>
                <a:cs typeface="Times New Roman" pitchFamily="18" charset="0"/>
                <a:sym typeface="Times New Roman" panose="02020603050405020304" pitchFamily="18" charset="0"/>
              </a:rPr>
              <a:t>Rangila</a:t>
            </a:r>
            <a:endParaRPr lang="en-US" altLang="en-US" sz="1800" dirty="0">
              <a:latin typeface="Times New Roman" panose="02020603050405020304" pitchFamily="18" charset="0"/>
              <a:cs typeface="Times New Roman" pitchFamily="18" charset="0"/>
            </a:endParaRPr>
          </a:p>
          <a:p>
            <a:endParaRPr lang="en-US" dirty="0">
              <a:latin typeface="Times New Roman" panose="02020603050405020304" pitchFamily="18" charset="0"/>
              <a:cs typeface="Times New Roman" pitchFamily="18" charset="0"/>
            </a:endParaRPr>
          </a:p>
        </p:txBody>
      </p:sp>
      <p:sp>
        <p:nvSpPr>
          <p:cNvPr id="11" name="Rectangle 10"/>
          <p:cNvSpPr/>
          <p:nvPr/>
        </p:nvSpPr>
        <p:spPr>
          <a:xfrm>
            <a:off x="381000" y="3867150"/>
            <a:ext cx="8382000" cy="1107996"/>
          </a:xfrm>
          <a:prstGeom prst="rect">
            <a:avLst/>
          </a:prstGeom>
        </p:spPr>
        <p:txBody>
          <a:bodyPr wrap="square">
            <a:spAutoFit/>
          </a:bodyPr>
          <a:lstStyle/>
          <a:p>
            <a:pPr algn="ctr">
              <a:spcBef>
                <a:spcPct val="0"/>
              </a:spcBef>
              <a:defRPr/>
            </a:pPr>
            <a:r>
              <a:rPr lang="en-US" altLang="en-US" sz="2000" b="1" dirty="0">
                <a:solidFill>
                  <a:srgbClr val="000000"/>
                </a:solidFill>
                <a:latin typeface="Times New Roman" panose="02020603050405020304" pitchFamily="18" charset="0"/>
                <a:cs typeface="Times New Roman" pitchFamily="18" charset="0"/>
                <a:sym typeface="Times New Roman" panose="02020603050405020304" pitchFamily="18" charset="0"/>
              </a:rPr>
              <a:t>All India Shri Shivaji Memorial Society’s Polytechnic</a:t>
            </a:r>
          </a:p>
          <a:p>
            <a:pPr algn="ctr">
              <a:spcBef>
                <a:spcPct val="0"/>
              </a:spcBef>
              <a:defRPr/>
            </a:pPr>
            <a:r>
              <a:rPr lang="en-US" altLang="en-US" sz="1800" b="1" dirty="0">
                <a:solidFill>
                  <a:srgbClr val="000000"/>
                </a:solidFill>
                <a:latin typeface="Times New Roman" panose="02020603050405020304" pitchFamily="18" charset="0"/>
                <a:cs typeface="Times New Roman" pitchFamily="18" charset="0"/>
                <a:sym typeface="Times New Roman" panose="02020603050405020304" pitchFamily="18" charset="0"/>
              </a:rPr>
              <a:t>Diploma in  Computer Engineering (Semester-VI), </a:t>
            </a:r>
            <a:br>
              <a:rPr lang="en-US" altLang="en-US" sz="1800" b="1" dirty="0">
                <a:solidFill>
                  <a:srgbClr val="000000"/>
                </a:solidFill>
                <a:latin typeface="Times New Roman" panose="02020603050405020304" pitchFamily="18" charset="0"/>
                <a:cs typeface="Times New Roman" pitchFamily="18" charset="0"/>
                <a:sym typeface="Times New Roman" panose="02020603050405020304" pitchFamily="18" charset="0"/>
              </a:rPr>
            </a:br>
            <a:r>
              <a:rPr lang="en-US" altLang="en-US" sz="1400" dirty="0">
                <a:solidFill>
                  <a:srgbClr val="000000"/>
                </a:solidFill>
                <a:latin typeface="Times New Roman" panose="02020603050405020304" pitchFamily="18" charset="0"/>
                <a:cs typeface="Times New Roman" pitchFamily="18" charset="0"/>
                <a:sym typeface="Times New Roman" panose="02020603050405020304" pitchFamily="18" charset="0"/>
              </a:rPr>
              <a:t>Kennedy Road, Near RTO, Pune – 411001</a:t>
            </a:r>
          </a:p>
          <a:p>
            <a:pPr algn="ctr">
              <a:spcBef>
                <a:spcPct val="0"/>
              </a:spcBef>
              <a:defRPr/>
            </a:pPr>
            <a:endParaRPr lang="en-US" altLang="en-US" sz="1400" dirty="0">
              <a:solidFill>
                <a:srgbClr val="000000"/>
              </a:solidFill>
              <a:latin typeface="Times New Roman" panose="02020603050405020304" pitchFamily="18" charset="0"/>
              <a:cs typeface="Times New Roman" pitchFamily="18" charset="0"/>
            </a:endParaRPr>
          </a:p>
        </p:txBody>
      </p:sp>
      <p:sp>
        <p:nvSpPr>
          <p:cNvPr id="6" name="Subtitle 2"/>
          <p:cNvSpPr txBox="1">
            <a:spLocks/>
          </p:cNvSpPr>
          <p:nvPr/>
        </p:nvSpPr>
        <p:spPr>
          <a:xfrm>
            <a:off x="6248400" y="2802416"/>
            <a:ext cx="2706624" cy="950976"/>
          </a:xfrm>
          <a:prstGeom prst="rect">
            <a:avLst/>
          </a:prstGeom>
        </p:spPr>
        <p:txBody>
          <a:bodyPr vert="horz" lIns="182880" tIns="0">
            <a:normAutofit/>
          </a:bodyPr>
          <a:lstStyle>
            <a:lvl1pPr marL="36576" indent="0" algn="r" rtl="0" eaLnBrk="1" latinLnBrk="0" hangingPunct="1">
              <a:spcBef>
                <a:spcPts val="0"/>
              </a:spcBef>
              <a:buClr>
                <a:schemeClr val="accent1"/>
              </a:buClr>
              <a:buSzPct val="80000"/>
              <a:buFont typeface="Wingdings 2"/>
              <a:buNone/>
              <a:defRPr kumimoji="0" sz="2000" kern="1200">
                <a:solidFill>
                  <a:schemeClr val="bg2">
                    <a:shade val="25000"/>
                  </a:schemeClr>
                </a:solidFill>
                <a:effectLst/>
                <a:latin typeface="+mn-lt"/>
                <a:ea typeface="+mn-ea"/>
                <a:cs typeface="+mn-cs"/>
              </a:defRPr>
            </a:lvl1pPr>
            <a:lvl2pPr marL="457200" indent="0" algn="ctr" rtl="0" eaLnBrk="1" latinLnBrk="0" hangingPunct="1">
              <a:spcBef>
                <a:spcPts val="250"/>
              </a:spcBef>
              <a:buClr>
                <a:schemeClr val="accent1"/>
              </a:buClr>
              <a:buSzPct val="100000"/>
              <a:buFont typeface="Verdana"/>
              <a:buNone/>
              <a:defRPr kumimoji="0" sz="2400" kern="1200">
                <a:solidFill>
                  <a:schemeClr val="tx1"/>
                </a:solidFill>
                <a:latin typeface="+mn-lt"/>
                <a:ea typeface="+mn-ea"/>
                <a:cs typeface="+mn-cs"/>
              </a:defRPr>
            </a:lvl2pPr>
            <a:lvl3pPr marL="914400" indent="0" algn="ctr" rtl="0" eaLnBrk="1" latinLnBrk="0" hangingPunct="1">
              <a:spcBef>
                <a:spcPts val="250"/>
              </a:spcBef>
              <a:buClr>
                <a:schemeClr val="accent2">
                  <a:tint val="85000"/>
                  <a:satMod val="285000"/>
                </a:schemeClr>
              </a:buClr>
              <a:buSzPct val="100000"/>
              <a:buFont typeface="Wingdings 2"/>
              <a:buNone/>
              <a:defRPr kumimoji="0" sz="2200" kern="1200">
                <a:solidFill>
                  <a:schemeClr val="tx1"/>
                </a:solidFill>
                <a:latin typeface="+mn-lt"/>
                <a:ea typeface="+mn-ea"/>
                <a:cs typeface="+mn-cs"/>
              </a:defRPr>
            </a:lvl3pPr>
            <a:lvl4pPr marL="1371600" indent="0" algn="ctr" rtl="0" eaLnBrk="1" latinLnBrk="0" hangingPunct="1">
              <a:spcBef>
                <a:spcPts val="230"/>
              </a:spcBef>
              <a:buClr>
                <a:schemeClr val="accent2">
                  <a:tint val="85000"/>
                  <a:satMod val="285000"/>
                </a:schemeClr>
              </a:buClr>
              <a:buSzPct val="112000"/>
              <a:buFont typeface="Verdana"/>
              <a:buNone/>
              <a:defRPr kumimoji="0" sz="1900" kern="1200">
                <a:solidFill>
                  <a:schemeClr val="tx1"/>
                </a:solidFill>
                <a:latin typeface="+mn-lt"/>
                <a:ea typeface="+mn-ea"/>
                <a:cs typeface="+mn-cs"/>
              </a:defRPr>
            </a:lvl4pPr>
            <a:lvl5pPr marL="1828800" indent="0" algn="ctr" rtl="0" eaLnBrk="1" latinLnBrk="0" hangingPunct="1">
              <a:spcBef>
                <a:spcPts val="250"/>
              </a:spcBef>
              <a:buClr>
                <a:schemeClr val="accent3">
                  <a:tint val="85000"/>
                  <a:satMod val="275000"/>
                </a:schemeClr>
              </a:buClr>
              <a:buSzPct val="100000"/>
              <a:buFont typeface="Wingdings 2"/>
              <a:buNone/>
              <a:defRPr kumimoji="0" sz="1800" kern="1200">
                <a:solidFill>
                  <a:schemeClr val="tx1"/>
                </a:solidFill>
                <a:latin typeface="+mn-lt"/>
                <a:ea typeface="+mn-ea"/>
                <a:cs typeface="+mn-cs"/>
              </a:defRPr>
            </a:lvl5pPr>
            <a:lvl6pPr marL="2286000" indent="0" algn="ctr" rtl="0" eaLnBrk="1" latinLnBrk="0" hangingPunct="1">
              <a:spcBef>
                <a:spcPts val="250"/>
              </a:spcBef>
              <a:buClr>
                <a:schemeClr val="accent3">
                  <a:tint val="85000"/>
                  <a:satMod val="275000"/>
                </a:schemeClr>
              </a:buClr>
              <a:buSzPct val="100000"/>
              <a:buFont typeface="Verdana"/>
              <a:buNone/>
              <a:defRPr kumimoji="0" sz="1700" kern="1200" baseline="0">
                <a:solidFill>
                  <a:schemeClr val="tx1"/>
                </a:solidFill>
                <a:latin typeface="+mn-lt"/>
                <a:ea typeface="+mn-ea"/>
                <a:cs typeface="+mn-cs"/>
              </a:defRPr>
            </a:lvl6pPr>
            <a:lvl7pPr marL="2743200" indent="0" algn="ctr" rtl="0" eaLnBrk="1" latinLnBrk="0" hangingPunct="1">
              <a:spcBef>
                <a:spcPts val="255"/>
              </a:spcBef>
              <a:buClr>
                <a:schemeClr val="accent3">
                  <a:tint val="85000"/>
                  <a:satMod val="275000"/>
                </a:schemeClr>
              </a:buClr>
              <a:buSzPct val="100000"/>
              <a:buFont typeface="Wingdings 2"/>
              <a:buNone/>
              <a:defRPr kumimoji="0" sz="1500" kern="1200">
                <a:solidFill>
                  <a:schemeClr val="tx1"/>
                </a:solidFill>
                <a:latin typeface="+mn-lt"/>
                <a:ea typeface="+mn-ea"/>
                <a:cs typeface="+mn-cs"/>
              </a:defRPr>
            </a:lvl7pPr>
            <a:lvl8pPr marL="3200400" indent="0" algn="ctr" rtl="0" eaLnBrk="1" latinLnBrk="0" hangingPunct="1">
              <a:spcBef>
                <a:spcPts val="257"/>
              </a:spcBef>
              <a:buClr>
                <a:schemeClr val="accent3">
                  <a:tint val="85000"/>
                  <a:satMod val="275000"/>
                </a:schemeClr>
              </a:buClr>
              <a:buSzPct val="100000"/>
              <a:buFont typeface="Verdana"/>
              <a:buNone/>
              <a:defRPr kumimoji="0" sz="1500" kern="1200" baseline="0">
                <a:solidFill>
                  <a:schemeClr val="tx1"/>
                </a:solidFill>
                <a:latin typeface="+mn-lt"/>
                <a:ea typeface="+mn-ea"/>
                <a:cs typeface="+mn-cs"/>
              </a:defRPr>
            </a:lvl8pPr>
            <a:lvl9pPr marL="3657600" indent="0" algn="ctr" rtl="0" eaLnBrk="1" latinLnBrk="0" hangingPunct="1">
              <a:spcBef>
                <a:spcPts val="255"/>
              </a:spcBef>
              <a:buClr>
                <a:schemeClr val="accent3">
                  <a:tint val="85000"/>
                  <a:satMod val="275000"/>
                </a:schemeClr>
              </a:buClr>
              <a:buSzPct val="100000"/>
              <a:buFont typeface="Wingdings 2"/>
              <a:buNone/>
              <a:defRPr kumimoji="0" sz="1500" kern="1200">
                <a:solidFill>
                  <a:schemeClr val="tx1"/>
                </a:solidFill>
                <a:latin typeface="+mn-lt"/>
                <a:ea typeface="+mn-ea"/>
                <a:cs typeface="+mn-cs"/>
              </a:defRPr>
            </a:lvl9pPr>
            <a:extLst/>
          </a:lstStyle>
          <a:p>
            <a:pPr algn="ctr">
              <a:spcBef>
                <a:spcPct val="0"/>
              </a:spcBef>
              <a:buClrTx/>
              <a:buSzTx/>
              <a:defRPr/>
            </a:pPr>
            <a:r>
              <a:rPr lang="en-US" altLang="en-US" sz="1400" dirty="0">
                <a:solidFill>
                  <a:srgbClr val="000000"/>
                </a:solidFill>
                <a:latin typeface="Times New Roman" panose="02020603050405020304" pitchFamily="18" charset="0"/>
                <a:cs typeface="Times New Roman" pitchFamily="18" charset="0"/>
                <a:sym typeface="Times New Roman" panose="02020603050405020304" pitchFamily="18" charset="0"/>
              </a:rPr>
              <a:t>Guided by:                                           </a:t>
            </a:r>
          </a:p>
          <a:p>
            <a:pPr algn="ctr"/>
            <a:r>
              <a:rPr lang="en-US" altLang="en-US" sz="1400" dirty="0">
                <a:solidFill>
                  <a:srgbClr val="000000"/>
                </a:solidFill>
                <a:latin typeface="Times New Roman" panose="02020603050405020304" pitchFamily="18" charset="0"/>
                <a:cs typeface="Times New Roman" pitchFamily="18" charset="0"/>
                <a:sym typeface="Times New Roman" panose="02020603050405020304" pitchFamily="18" charset="0"/>
              </a:rPr>
              <a:t>Mrs. V.C. </a:t>
            </a:r>
            <a:r>
              <a:rPr lang="en-US" altLang="en-US" sz="1400" dirty="0" err="1">
                <a:solidFill>
                  <a:srgbClr val="000000"/>
                </a:solidFill>
                <a:latin typeface="Times New Roman" panose="02020603050405020304" pitchFamily="18" charset="0"/>
                <a:cs typeface="Times New Roman" pitchFamily="18" charset="0"/>
                <a:sym typeface="Times New Roman" pitchFamily="18" charset="0"/>
              </a:rPr>
              <a:t>Sanap</a:t>
            </a:r>
            <a:endParaRPr lang="en-US" altLang="en-US" sz="1400" dirty="0">
              <a:solidFill>
                <a:srgbClr val="000000"/>
              </a:solidFill>
              <a:latin typeface="Times New Roman" panose="02020603050405020304" pitchFamily="18" charset="0"/>
              <a:cs typeface="Times New Roman" pitchFamily="18" charset="0"/>
            </a:endParaRPr>
          </a:p>
          <a:p>
            <a:endParaRPr lang="en-US" dirty="0">
              <a:latin typeface="Times New Roman" panose="02020603050405020304" pitchFamily="18" charset="0"/>
              <a:cs typeface="Times New Roman"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2834913"/>
            <a:ext cx="4724400" cy="950976"/>
          </a:xfrm>
          <a:prstGeom prst="rect">
            <a:avLst/>
          </a:prstGeom>
        </p:spPr>
        <p:style>
          <a:lnRef idx="2">
            <a:schemeClr val="accent2"/>
          </a:lnRef>
          <a:fillRef idx="1">
            <a:schemeClr val="lt1"/>
          </a:fillRef>
          <a:effectRef idx="0">
            <a:schemeClr val="accent2"/>
          </a:effectRef>
          <a:fontRef idx="minor">
            <a:schemeClr val="dk1"/>
          </a:fontRef>
        </p:style>
      </p:pic>
      <p:sp>
        <p:nvSpPr>
          <p:cNvPr id="4" name="TextBox 3"/>
          <p:cNvSpPr txBox="1"/>
          <p:nvPr/>
        </p:nvSpPr>
        <p:spPr>
          <a:xfrm>
            <a:off x="7105174" y="3485012"/>
            <a:ext cx="1377300" cy="384721"/>
          </a:xfrm>
          <a:prstGeom prst="rect">
            <a:avLst/>
          </a:prstGeom>
        </p:spPr>
        <p:style>
          <a:lnRef idx="3">
            <a:schemeClr val="lt1"/>
          </a:lnRef>
          <a:fillRef idx="1">
            <a:schemeClr val="accent4"/>
          </a:fillRef>
          <a:effectRef idx="1">
            <a:schemeClr val="accent4"/>
          </a:effectRef>
          <a:fontRef idx="minor">
            <a:schemeClr val="lt1"/>
          </a:fontRef>
        </p:style>
        <p:txBody>
          <a:bodyPr wrap="none" rtlCol="0">
            <a:spAutoFit/>
          </a:bodyPr>
          <a:lstStyle/>
          <a:p>
            <a:r>
              <a:rPr lang="en-IN" dirty="0">
                <a:latin typeface="Times New Roman" panose="02020603050405020304" pitchFamily="18" charset="0"/>
                <a:cs typeface="Times New Roman" panose="02020603050405020304" pitchFamily="18" charset="0"/>
              </a:rPr>
              <a:t>Group ID :1</a:t>
            </a:r>
          </a:p>
        </p:txBody>
      </p:sp>
      <p:sp>
        <p:nvSpPr>
          <p:cNvPr id="7" name="TextBox 6"/>
          <p:cNvSpPr txBox="1"/>
          <p:nvPr/>
        </p:nvSpPr>
        <p:spPr>
          <a:xfrm>
            <a:off x="7307152" y="4566849"/>
            <a:ext cx="1455848" cy="27699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sz="1200" dirty="0">
                <a:latin typeface="Times New Roman" panose="02020603050405020304" pitchFamily="18" charset="0"/>
                <a:cs typeface="Times New Roman" pitchFamily="18" charset="0"/>
              </a:rPr>
              <a:t>Course code : 22060</a:t>
            </a:r>
            <a:endParaRPr lang="en-IN" sz="1200" dirty="0">
              <a:latin typeface="Times New Roman" panose="02020603050405020304" pitchFamily="18" charset="0"/>
              <a:cs typeface="Times New Roman"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38150"/>
            <a:ext cx="8183880" cy="609600"/>
          </a:xfrm>
        </p:spPr>
        <p:txBody>
          <a:bodyPr>
            <a:normAutofit fontScale="90000"/>
          </a:bodyPr>
          <a:lstStyle/>
          <a:p>
            <a:r>
              <a:rPr lang="en-US" dirty="0">
                <a:solidFill>
                  <a:srgbClr val="002060"/>
                </a:solidFill>
                <a:latin typeface="Times New Roman" panose="02020603050405020304" pitchFamily="18" charset="0"/>
              </a:rPr>
              <a:t>Experimental Results </a:t>
            </a:r>
            <a:endParaRPr lang="en-IN" dirty="0">
              <a:solidFill>
                <a:srgbClr val="002060"/>
              </a:solidFill>
              <a:latin typeface="Times New Roman" panose="02020603050405020304" pitchFamily="18" charset="0"/>
            </a:endParaRPr>
          </a:p>
        </p:txBody>
      </p:sp>
      <p:sp>
        <p:nvSpPr>
          <p:cNvPr id="4" name="TextBox 3"/>
          <p:cNvSpPr txBox="1"/>
          <p:nvPr/>
        </p:nvSpPr>
        <p:spPr>
          <a:xfrm>
            <a:off x="457200" y="1200149"/>
            <a:ext cx="7924800" cy="2893100"/>
          </a:xfrm>
          <a:prstGeom prst="rect">
            <a:avLst/>
          </a:prstGeom>
          <a:noFill/>
        </p:spPr>
        <p:txBody>
          <a:bodyPr wrap="square" rtlCol="0">
            <a:spAutoFit/>
          </a:bodyPr>
          <a:lstStyle/>
          <a:p>
            <a:r>
              <a:rPr lang="en-IN" sz="1400" dirty="0">
                <a:latin typeface="Times New Roman" panose="02020603050405020304" pitchFamily="18" charset="0"/>
                <a:cs typeface="Times New Roman" panose="02020603050405020304" pitchFamily="18" charset="0"/>
              </a:rPr>
              <a:t>The model involves attributes like the car’s company name, model of the car, </a:t>
            </a:r>
            <a:r>
              <a:rPr lang="en-IN" sz="1400" dirty="0" err="1">
                <a:latin typeface="Times New Roman" panose="02020603050405020304" pitchFamily="18" charset="0"/>
                <a:cs typeface="Times New Roman" panose="02020603050405020304" pitchFamily="18" charset="0"/>
              </a:rPr>
              <a:t>rc</a:t>
            </a:r>
            <a:r>
              <a:rPr lang="en-IN" sz="1400" dirty="0">
                <a:latin typeface="Times New Roman" panose="02020603050405020304" pitchFamily="18" charset="0"/>
                <a:cs typeface="Times New Roman" panose="02020603050405020304" pitchFamily="18" charset="0"/>
              </a:rPr>
              <a:t> issued which is the year of purchase, fuel type and kilometres driven.</a:t>
            </a:r>
          </a:p>
          <a:p>
            <a:r>
              <a:rPr lang="en-IN" sz="1400" dirty="0">
                <a:latin typeface="Times New Roman" panose="02020603050405020304" pitchFamily="18" charset="0"/>
                <a:cs typeface="Times New Roman" panose="02020603050405020304" pitchFamily="18" charset="0"/>
              </a:rPr>
              <a:t>First as shown in the image </a:t>
            </a:r>
          </a:p>
          <a:p>
            <a:pPr marL="342900" indent="-342900">
              <a:buAutoNum type="alphaLcParenBoth"/>
            </a:pPr>
            <a:r>
              <a:rPr lang="en-IN" sz="1400" dirty="0">
                <a:latin typeface="Times New Roman" panose="02020603050405020304" pitchFamily="18" charset="0"/>
                <a:cs typeface="Times New Roman" panose="02020603050405020304" pitchFamily="18" charset="0"/>
              </a:rPr>
              <a:t>The user selects the company of the car he owns. The company names are fetched from the dataset we had provided in the backend for the user to successfully select the company name. </a:t>
            </a:r>
          </a:p>
          <a:p>
            <a:pPr marL="342900" indent="-342900">
              <a:buAutoNum type="alphaLcParenBoth"/>
            </a:pPr>
            <a:r>
              <a:rPr lang="en-IN" sz="1400" dirty="0">
                <a:latin typeface="Times New Roman" panose="02020603050405020304" pitchFamily="18" charset="0"/>
                <a:cs typeface="Times New Roman" panose="02020603050405020304" pitchFamily="18" charset="0"/>
              </a:rPr>
              <a:t>The user then selects the car model of the particular company. The car model is also fetched from the dataset. </a:t>
            </a:r>
          </a:p>
          <a:p>
            <a:pPr marL="342900" indent="-342900">
              <a:buAutoNum type="alphaLcParenBoth"/>
            </a:pPr>
            <a:r>
              <a:rPr lang="en-IN" sz="1400" dirty="0">
                <a:latin typeface="Times New Roman" panose="02020603050405020304" pitchFamily="18" charset="0"/>
                <a:cs typeface="Times New Roman" panose="02020603050405020304" pitchFamily="18" charset="0"/>
              </a:rPr>
              <a:t>Year of Purchase is the year in which the car was purchased.</a:t>
            </a:r>
          </a:p>
          <a:p>
            <a:pPr marL="342900" indent="-342900">
              <a:buAutoNum type="alphaLcParenBoth"/>
            </a:pPr>
            <a:r>
              <a:rPr lang="en-IN" sz="1400" dirty="0">
                <a:latin typeface="Times New Roman" panose="02020603050405020304" pitchFamily="18" charset="0"/>
                <a:cs typeface="Times New Roman" panose="02020603050405020304" pitchFamily="18" charset="0"/>
              </a:rPr>
              <a:t>The fuel type of the car is to be selected. </a:t>
            </a:r>
          </a:p>
          <a:p>
            <a:pPr marL="342900" indent="-342900">
              <a:buAutoNum type="alphaLcParenBoth"/>
            </a:pPr>
            <a:r>
              <a:rPr lang="en-IN" sz="1400" dirty="0">
                <a:latin typeface="Times New Roman" panose="02020603050405020304" pitchFamily="18" charset="0"/>
                <a:cs typeface="Times New Roman" panose="02020603050405020304" pitchFamily="18" charset="0"/>
              </a:rPr>
              <a:t>Kilometres driven Lets the user input how much the car has travelled. </a:t>
            </a:r>
          </a:p>
          <a:p>
            <a:pPr marL="342900" indent="-342900">
              <a:buAutoNum type="alphaLcParenBoth"/>
            </a:pPr>
            <a:r>
              <a:rPr lang="en-IN" sz="1400" dirty="0">
                <a:latin typeface="Times New Roman" panose="02020603050405020304" pitchFamily="18" charset="0"/>
                <a:cs typeface="Times New Roman" panose="02020603050405020304" pitchFamily="18" charset="0"/>
              </a:rPr>
              <a:t>Finally upon clicking on the check price button after successfully filling the attribute fields the estimated car price is displayed which gives the user an idea at which the user can sell the car or lets him determine the value of the car.</a:t>
            </a:r>
          </a:p>
        </p:txBody>
      </p:sp>
    </p:spTree>
    <p:extLst>
      <p:ext uri="{BB962C8B-B14F-4D97-AF65-F5344CB8AC3E}">
        <p14:creationId xmlns:p14="http://schemas.microsoft.com/office/powerpoint/2010/main" val="3371682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5C719-54F3-4732-8005-813470EFD510}"/>
              </a:ext>
            </a:extLst>
          </p:cNvPr>
          <p:cNvSpPr>
            <a:spLocks noGrp="1"/>
          </p:cNvSpPr>
          <p:nvPr>
            <p:ph type="title"/>
          </p:nvPr>
        </p:nvSpPr>
        <p:spPr>
          <a:xfrm>
            <a:off x="213360" y="5010150"/>
            <a:ext cx="8183880" cy="788670"/>
          </a:xfrm>
        </p:spPr>
        <p:txBody>
          <a:bodyPr/>
          <a:lstStyle/>
          <a:p>
            <a:endParaRPr lang="en-IN" dirty="0"/>
          </a:p>
        </p:txBody>
      </p:sp>
      <p:sp>
        <p:nvSpPr>
          <p:cNvPr id="3" name="Content Placeholder 2">
            <a:extLst>
              <a:ext uri="{FF2B5EF4-FFF2-40B4-BE49-F238E27FC236}">
                <a16:creationId xmlns:a16="http://schemas.microsoft.com/office/drawing/2014/main" id="{023CEEEF-F8E5-49DE-8352-EBA1C0564A7C}"/>
              </a:ext>
            </a:extLst>
          </p:cNvPr>
          <p:cNvSpPr>
            <a:spLocks noGrp="1"/>
          </p:cNvSpPr>
          <p:nvPr>
            <p:ph idx="1"/>
          </p:nvPr>
        </p:nvSpPr>
        <p:spPr/>
        <p:txBody>
          <a:bodyPr/>
          <a:lstStyle/>
          <a:p>
            <a:pPr marL="0" indent="0">
              <a:buNone/>
            </a:pPr>
            <a:r>
              <a:rPr lang="en-US" sz="3600" b="1" dirty="0">
                <a:solidFill>
                  <a:srgbClr val="002060"/>
                </a:solidFill>
                <a:effectLst>
                  <a:outerShdw blurRad="53975" dist="22860" dir="5400000" algn="tl" rotWithShape="0">
                    <a:srgbClr val="000000">
                      <a:alpha val="55000"/>
                    </a:srgbClr>
                  </a:outerShdw>
                </a:effectLst>
                <a:latin typeface="Times New Roman" panose="02020603050405020304" pitchFamily="18" charset="0"/>
                <a:ea typeface="+mj-ea"/>
                <a:cs typeface="+mj-cs"/>
              </a:rPr>
              <a:t>Output</a:t>
            </a:r>
          </a:p>
          <a:p>
            <a:pPr marL="0" indent="0">
              <a:buNone/>
            </a:pPr>
            <a:endParaRPr lang="en-IN" sz="3600" b="1" dirty="0">
              <a:solidFill>
                <a:srgbClr val="002060"/>
              </a:solidFill>
              <a:effectLst>
                <a:outerShdw blurRad="53975" dist="22860" dir="5400000" algn="tl" rotWithShape="0">
                  <a:srgbClr val="000000">
                    <a:alpha val="55000"/>
                  </a:srgbClr>
                </a:outerShdw>
              </a:effectLst>
              <a:latin typeface="Times New Roman" panose="02020603050405020304" pitchFamily="18" charset="0"/>
              <a:ea typeface="+mj-ea"/>
              <a:cs typeface="+mj-cs"/>
            </a:endParaRPr>
          </a:p>
        </p:txBody>
      </p:sp>
      <p:pic>
        <p:nvPicPr>
          <p:cNvPr id="5" name="Picture 4">
            <a:extLst>
              <a:ext uri="{FF2B5EF4-FFF2-40B4-BE49-F238E27FC236}">
                <a16:creationId xmlns:a16="http://schemas.microsoft.com/office/drawing/2014/main" id="{19E8535B-E57D-4831-9265-55A1B9854AC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0247" t="11929" r="24343" b="24450"/>
          <a:stretch/>
        </p:blipFill>
        <p:spPr>
          <a:xfrm>
            <a:off x="603617" y="1346388"/>
            <a:ext cx="3869243" cy="2498886"/>
          </a:xfrm>
          <a:prstGeom prst="rect">
            <a:avLst/>
          </a:prstGeom>
        </p:spPr>
      </p:pic>
      <p:pic>
        <p:nvPicPr>
          <p:cNvPr id="6" name="Picture 5">
            <a:extLst>
              <a:ext uri="{FF2B5EF4-FFF2-40B4-BE49-F238E27FC236}">
                <a16:creationId xmlns:a16="http://schemas.microsoft.com/office/drawing/2014/main" id="{336BFCB3-5DB2-465B-AC0C-9EC00775673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0989" t="10881" r="24682" b="21378"/>
          <a:stretch/>
        </p:blipFill>
        <p:spPr>
          <a:xfrm>
            <a:off x="4794832" y="1364613"/>
            <a:ext cx="3602407" cy="2526566"/>
          </a:xfrm>
          <a:prstGeom prst="rect">
            <a:avLst/>
          </a:prstGeom>
        </p:spPr>
      </p:pic>
    </p:spTree>
    <p:extLst>
      <p:ext uri="{BB962C8B-B14F-4D97-AF65-F5344CB8AC3E}">
        <p14:creationId xmlns:p14="http://schemas.microsoft.com/office/powerpoint/2010/main" val="20690845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5C719-54F3-4732-8005-813470EFD510}"/>
              </a:ext>
            </a:extLst>
          </p:cNvPr>
          <p:cNvSpPr>
            <a:spLocks noGrp="1"/>
          </p:cNvSpPr>
          <p:nvPr>
            <p:ph type="title"/>
          </p:nvPr>
        </p:nvSpPr>
        <p:spPr>
          <a:xfrm>
            <a:off x="213360" y="5010150"/>
            <a:ext cx="8183880" cy="788670"/>
          </a:xfrm>
        </p:spPr>
        <p:txBody>
          <a:bodyPr/>
          <a:lstStyle/>
          <a:p>
            <a:endParaRPr lang="en-IN" dirty="0"/>
          </a:p>
        </p:txBody>
      </p:sp>
      <p:sp>
        <p:nvSpPr>
          <p:cNvPr id="3" name="Content Placeholder 2">
            <a:extLst>
              <a:ext uri="{FF2B5EF4-FFF2-40B4-BE49-F238E27FC236}">
                <a16:creationId xmlns:a16="http://schemas.microsoft.com/office/drawing/2014/main" id="{023CEEEF-F8E5-49DE-8352-EBA1C0564A7C}"/>
              </a:ext>
            </a:extLst>
          </p:cNvPr>
          <p:cNvSpPr>
            <a:spLocks noGrp="1"/>
          </p:cNvSpPr>
          <p:nvPr>
            <p:ph idx="1"/>
          </p:nvPr>
        </p:nvSpPr>
        <p:spPr/>
        <p:txBody>
          <a:bodyPr/>
          <a:lstStyle/>
          <a:p>
            <a:pPr marL="0" indent="0">
              <a:buNone/>
            </a:pPr>
            <a:r>
              <a:rPr lang="en-US" sz="3600" b="1" dirty="0">
                <a:solidFill>
                  <a:srgbClr val="002060"/>
                </a:solidFill>
                <a:effectLst>
                  <a:outerShdw blurRad="53975" dist="22860" dir="5400000" algn="tl" rotWithShape="0">
                    <a:srgbClr val="000000">
                      <a:alpha val="55000"/>
                    </a:srgbClr>
                  </a:outerShdw>
                </a:effectLst>
                <a:latin typeface="Times New Roman" panose="02020603050405020304" pitchFamily="18" charset="0"/>
                <a:ea typeface="+mj-ea"/>
                <a:cs typeface="+mj-cs"/>
              </a:rPr>
              <a:t>Trained Dataset</a:t>
            </a:r>
          </a:p>
          <a:p>
            <a:pPr marL="0" indent="0">
              <a:buNone/>
            </a:pPr>
            <a:endParaRPr lang="en-US" sz="3600" b="1" dirty="0">
              <a:solidFill>
                <a:srgbClr val="002060"/>
              </a:solidFill>
              <a:effectLst>
                <a:outerShdw blurRad="53975" dist="22860" dir="5400000" algn="tl" rotWithShape="0">
                  <a:srgbClr val="000000">
                    <a:alpha val="55000"/>
                  </a:srgbClr>
                </a:outerShdw>
              </a:effectLst>
              <a:latin typeface="Times New Roman" panose="02020603050405020304" pitchFamily="18" charset="0"/>
              <a:ea typeface="+mj-ea"/>
              <a:cs typeface="+mj-cs"/>
            </a:endParaRPr>
          </a:p>
          <a:p>
            <a:pPr marL="0" indent="0">
              <a:buNone/>
            </a:pPr>
            <a:endParaRPr lang="en-IN" sz="3600" b="1" dirty="0">
              <a:solidFill>
                <a:srgbClr val="002060"/>
              </a:solidFill>
              <a:effectLst>
                <a:outerShdw blurRad="53975" dist="22860" dir="5400000" algn="tl" rotWithShape="0">
                  <a:srgbClr val="000000">
                    <a:alpha val="55000"/>
                  </a:srgbClr>
                </a:outerShdw>
              </a:effectLst>
              <a:latin typeface="Times New Roman" panose="02020603050405020304" pitchFamily="18" charset="0"/>
              <a:ea typeface="+mj-ea"/>
              <a:cs typeface="+mj-cs"/>
            </a:endParaRPr>
          </a:p>
        </p:txBody>
      </p:sp>
      <p:pic>
        <p:nvPicPr>
          <p:cNvPr id="7" name="Picture 6">
            <a:extLst>
              <a:ext uri="{FF2B5EF4-FFF2-40B4-BE49-F238E27FC236}">
                <a16:creationId xmlns:a16="http://schemas.microsoft.com/office/drawing/2014/main" id="{FE7BDE6F-1A05-44C1-8AB3-2B9A2208E86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20371" r="73333" b="7733"/>
          <a:stretch/>
        </p:blipFill>
        <p:spPr>
          <a:xfrm>
            <a:off x="914400" y="1047750"/>
            <a:ext cx="2057400" cy="3120176"/>
          </a:xfrm>
          <a:prstGeom prst="rect">
            <a:avLst/>
          </a:prstGeom>
        </p:spPr>
      </p:pic>
      <p:pic>
        <p:nvPicPr>
          <p:cNvPr id="9" name="Picture 8">
            <a:extLst>
              <a:ext uri="{FF2B5EF4-FFF2-40B4-BE49-F238E27FC236}">
                <a16:creationId xmlns:a16="http://schemas.microsoft.com/office/drawing/2014/main" id="{F74A32CD-E012-45FA-99D1-68C51F8BE0F1}"/>
              </a:ext>
            </a:extLst>
          </p:cNvPr>
          <p:cNvPicPr>
            <a:picLocks noChangeAspect="1"/>
          </p:cNvPicPr>
          <p:nvPr/>
        </p:nvPicPr>
        <p:blipFill rotWithShape="1">
          <a:blip r:embed="rId3">
            <a:extLst>
              <a:ext uri="{28A0092B-C50C-407E-A947-70E740481C1C}">
                <a14:useLocalDpi xmlns:a14="http://schemas.microsoft.com/office/drawing/2010/main" val="0"/>
              </a:ext>
            </a:extLst>
          </a:blip>
          <a:srcRect t="21852" r="75001" b="7733"/>
          <a:stretch/>
        </p:blipFill>
        <p:spPr>
          <a:xfrm>
            <a:off x="3574102" y="1039338"/>
            <a:ext cx="1995796" cy="3162006"/>
          </a:xfrm>
          <a:prstGeom prst="rect">
            <a:avLst/>
          </a:prstGeom>
        </p:spPr>
      </p:pic>
      <p:pic>
        <p:nvPicPr>
          <p:cNvPr id="11" name="Picture 10">
            <a:extLst>
              <a:ext uri="{FF2B5EF4-FFF2-40B4-BE49-F238E27FC236}">
                <a16:creationId xmlns:a16="http://schemas.microsoft.com/office/drawing/2014/main" id="{9B261B39-4B95-4663-BF2A-F615350D7AA0}"/>
              </a:ext>
            </a:extLst>
          </p:cNvPr>
          <p:cNvPicPr>
            <a:picLocks noChangeAspect="1"/>
          </p:cNvPicPr>
          <p:nvPr/>
        </p:nvPicPr>
        <p:blipFill rotWithShape="1">
          <a:blip r:embed="rId4">
            <a:extLst>
              <a:ext uri="{28A0092B-C50C-407E-A947-70E740481C1C}">
                <a14:useLocalDpi xmlns:a14="http://schemas.microsoft.com/office/drawing/2010/main" val="0"/>
              </a:ext>
            </a:extLst>
          </a:blip>
          <a:srcRect t="21852" r="75833" b="10000"/>
          <a:stretch/>
        </p:blipFill>
        <p:spPr>
          <a:xfrm>
            <a:off x="6110086" y="1047750"/>
            <a:ext cx="1981200" cy="3142593"/>
          </a:xfrm>
          <a:prstGeom prst="rect">
            <a:avLst/>
          </a:prstGeom>
        </p:spPr>
      </p:pic>
    </p:spTree>
    <p:extLst>
      <p:ext uri="{BB962C8B-B14F-4D97-AF65-F5344CB8AC3E}">
        <p14:creationId xmlns:p14="http://schemas.microsoft.com/office/powerpoint/2010/main" val="9047720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1492" y="358229"/>
            <a:ext cx="8229601" cy="584775"/>
          </a:xfrm>
          <a:prstGeom prst="rect">
            <a:avLst/>
          </a:prstGeom>
          <a:noFill/>
        </p:spPr>
        <p:txBody>
          <a:bodyPr wrap="square" rtlCol="0">
            <a:spAutoFit/>
          </a:bodyPr>
          <a:lstStyle/>
          <a:p>
            <a:pPr>
              <a:spcBef>
                <a:spcPct val="0"/>
              </a:spcBef>
            </a:pPr>
            <a:r>
              <a:rPr lang="en-US" sz="3200" b="1" dirty="0">
                <a:solidFill>
                  <a:srgbClr val="002060"/>
                </a:solidFill>
                <a:effectLst>
                  <a:outerShdw blurRad="53975" dist="22860" dir="5400000" algn="tl" rotWithShape="0">
                    <a:srgbClr val="000000">
                      <a:alpha val="55000"/>
                    </a:srgbClr>
                  </a:outerShdw>
                </a:effectLst>
                <a:latin typeface="Times New Roman" panose="02020603050405020304" pitchFamily="18" charset="0"/>
                <a:ea typeface="+mj-ea"/>
                <a:cs typeface="+mj-cs"/>
              </a:rPr>
              <a:t>Publications</a:t>
            </a:r>
            <a:endParaRPr lang="en-IN" sz="3200" b="1" dirty="0">
              <a:solidFill>
                <a:srgbClr val="002060"/>
              </a:solidFill>
              <a:effectLst>
                <a:outerShdw blurRad="53975" dist="22860" dir="5400000" algn="tl" rotWithShape="0">
                  <a:srgbClr val="000000">
                    <a:alpha val="55000"/>
                  </a:srgbClr>
                </a:outerShdw>
              </a:effectLst>
              <a:latin typeface="Times New Roman" panose="02020603050405020304" pitchFamily="18" charset="0"/>
              <a:ea typeface="+mj-ea"/>
              <a:cs typeface="+mj-cs"/>
            </a:endParaRPr>
          </a:p>
        </p:txBody>
      </p:sp>
      <p:sp>
        <p:nvSpPr>
          <p:cNvPr id="5" name="TextBox 4"/>
          <p:cNvSpPr txBox="1"/>
          <p:nvPr/>
        </p:nvSpPr>
        <p:spPr>
          <a:xfrm>
            <a:off x="453772" y="895350"/>
            <a:ext cx="6151043" cy="969496"/>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Our Group has successfully Uploaded implementation Paper </a:t>
            </a:r>
          </a:p>
          <a:p>
            <a:r>
              <a:rPr lang="en-US" dirty="0">
                <a:latin typeface="Times New Roman" panose="02020603050405020304" pitchFamily="18" charset="0"/>
                <a:cs typeface="Times New Roman" panose="02020603050405020304" pitchFamily="18" charset="0"/>
              </a:rPr>
              <a:t>on Following Website</a:t>
            </a:r>
          </a:p>
          <a:p>
            <a:pPr marL="457200" indent="-457200">
              <a:buAutoNum type="arabicPeriod"/>
            </a:pPr>
            <a:r>
              <a:rPr lang="en-US" dirty="0">
                <a:solidFill>
                  <a:schemeClr val="accent3">
                    <a:lumMod val="60000"/>
                    <a:lumOff val="40000"/>
                  </a:schemeClr>
                </a:solidFill>
                <a:latin typeface="Times New Roman" panose="02020603050405020304" pitchFamily="18" charset="0"/>
                <a:cs typeface="Times New Roman" panose="02020603050405020304" pitchFamily="18" charset="0"/>
                <a:hlinkClick r:id="rId2"/>
              </a:rPr>
              <a:t>http://www.ijirset.com/volume-11-issue-4.html</a:t>
            </a:r>
            <a:endParaRPr lang="en-US" dirty="0">
              <a:solidFill>
                <a:schemeClr val="accent3">
                  <a:lumMod val="60000"/>
                  <a:lumOff val="40000"/>
                </a:schemeClr>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0232547A-AFFF-4E5B-B173-A357696CBD10}"/>
              </a:ext>
            </a:extLst>
          </p:cNvPr>
          <p:cNvPicPr>
            <a:picLocks noChangeAspect="1"/>
          </p:cNvPicPr>
          <p:nvPr/>
        </p:nvPicPr>
        <p:blipFill>
          <a:blip r:embed="rId3"/>
          <a:stretch>
            <a:fillRect/>
          </a:stretch>
        </p:blipFill>
        <p:spPr>
          <a:xfrm>
            <a:off x="2514600" y="2038350"/>
            <a:ext cx="3657600" cy="2057400"/>
          </a:xfrm>
          <a:prstGeom prst="rect">
            <a:avLst/>
          </a:prstGeom>
        </p:spPr>
      </p:pic>
    </p:spTree>
    <p:extLst>
      <p:ext uri="{BB962C8B-B14F-4D97-AF65-F5344CB8AC3E}">
        <p14:creationId xmlns:p14="http://schemas.microsoft.com/office/powerpoint/2010/main" val="19172615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57200" y="510907"/>
            <a:ext cx="8372485" cy="938719"/>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en-US" dirty="0">
                <a:latin typeface="Times New Roman" panose="02020603050405020304" pitchFamily="18" charset="0"/>
                <a:cs typeface="Times New Roman" panose="02020603050405020304" pitchFamily="18" charset="0"/>
              </a:rPr>
              <a:t>After Doing further Process Our Paper was published on “IJIRSET” </a:t>
            </a:r>
          </a:p>
          <a:p>
            <a:r>
              <a:rPr lang="en-US" sz="1700" b="1" dirty="0">
                <a:solidFill>
                  <a:schemeClr val="accent5">
                    <a:lumMod val="75000"/>
                  </a:schemeClr>
                </a:solidFill>
                <a:latin typeface="Times New Roman" panose="02020603050405020304" pitchFamily="18" charset="0"/>
                <a:cs typeface="Times New Roman" pitchFamily="18" charset="0"/>
              </a:rPr>
              <a:t>(International Journal of Innovative Research in Science, Engineering and  Technology)</a:t>
            </a:r>
          </a:p>
          <a:p>
            <a:pPr algn="ctr"/>
            <a:r>
              <a:rPr lang="en-US" dirty="0">
                <a:latin typeface="Times New Roman" panose="02020603050405020304" pitchFamily="18" charset="0"/>
                <a:cs typeface="Times New Roman" panose="02020603050405020304" pitchFamily="18" charset="0"/>
              </a:rPr>
              <a:t>Journal</a:t>
            </a:r>
            <a:endParaRPr lang="en-IN" dirty="0">
              <a:latin typeface="Times New Roman" panose="02020603050405020304" pitchFamily="18" charset="0"/>
              <a:cs typeface="Times New Roman" panose="02020603050405020304" pitchFamily="18" charset="0"/>
            </a:endParaRPr>
          </a:p>
        </p:txBody>
      </p:sp>
      <p:sp>
        <p:nvSpPr>
          <p:cNvPr id="6" name="TextBox 5"/>
          <p:cNvSpPr txBox="1"/>
          <p:nvPr/>
        </p:nvSpPr>
        <p:spPr>
          <a:xfrm>
            <a:off x="609600" y="2571750"/>
            <a:ext cx="5798575" cy="969496"/>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Link Of Our Paper :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http://www.ijirset.com/upload/2022/april/50_Car_NC.pdf</a:t>
            </a:r>
            <a:endParaRPr lang="en-IN" dirty="0">
              <a:latin typeface="Times New Roman" panose="02020603050405020304" pitchFamily="18" charset="0"/>
              <a:cs typeface="Times New Roman" panose="02020603050405020304" pitchFamily="18" charset="0"/>
            </a:endParaRPr>
          </a:p>
        </p:txBody>
      </p:sp>
      <p:sp>
        <p:nvSpPr>
          <p:cNvPr id="7" name="TextBox 6"/>
          <p:cNvSpPr txBox="1"/>
          <p:nvPr/>
        </p:nvSpPr>
        <p:spPr>
          <a:xfrm>
            <a:off x="609600" y="1790265"/>
            <a:ext cx="4029245" cy="384721"/>
          </a:xfrm>
          <a:prstGeom prst="rect">
            <a:avLst/>
          </a:prstGeom>
        </p:spPr>
        <p:style>
          <a:lnRef idx="2">
            <a:schemeClr val="accent3"/>
          </a:lnRef>
          <a:fillRef idx="1">
            <a:schemeClr val="lt1"/>
          </a:fillRef>
          <a:effectRef idx="0">
            <a:schemeClr val="accent3"/>
          </a:effectRef>
          <a:fontRef idx="minor">
            <a:schemeClr val="dk1"/>
          </a:fontRef>
        </p:style>
        <p:txBody>
          <a:bodyPr wrap="none" rtlCol="0">
            <a:spAutoFit/>
          </a:bodyPr>
          <a:lstStyle/>
          <a:p>
            <a:r>
              <a:rPr lang="en-US" dirty="0">
                <a:latin typeface="Times New Roman" panose="02020603050405020304" pitchFamily="18" charset="0"/>
                <a:cs typeface="Times New Roman" panose="02020603050405020304" pitchFamily="18" charset="0"/>
              </a:rPr>
              <a:t>The Impact Factor Of Journal is : 8.118</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959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590800" y="434429"/>
            <a:ext cx="2627066" cy="384721"/>
          </a:xfrm>
          <a:prstGeom prst="rect">
            <a:avLst/>
          </a:prstGeom>
        </p:spPr>
        <p:style>
          <a:lnRef idx="3">
            <a:schemeClr val="lt1"/>
          </a:lnRef>
          <a:fillRef idx="1">
            <a:schemeClr val="accent3"/>
          </a:fillRef>
          <a:effectRef idx="1">
            <a:schemeClr val="accent3"/>
          </a:effectRef>
          <a:fontRef idx="minor">
            <a:schemeClr val="lt1"/>
          </a:fontRef>
        </p:style>
        <p:txBody>
          <a:bodyPr wrap="none" rtlCol="0">
            <a:spAutoFit/>
          </a:bodyPr>
          <a:lstStyle/>
          <a:p>
            <a:r>
              <a:rPr lang="en-US" dirty="0">
                <a:latin typeface="Times New Roman" panose="02020603050405020304" pitchFamily="18" charset="0"/>
                <a:cs typeface="Times New Roman" panose="02020603050405020304" pitchFamily="18" charset="0"/>
              </a:rPr>
              <a:t>First Two Pages of Paper</a:t>
            </a:r>
            <a:endParaRPr lang="en-IN" dirty="0">
              <a:latin typeface="Times New Roman" panose="02020603050405020304" pitchFamily="18" charset="0"/>
              <a:cs typeface="Times New Roman" panose="02020603050405020304" pitchFamily="18" charset="0"/>
            </a:endParaRPr>
          </a:p>
        </p:txBody>
      </p:sp>
      <p:sp>
        <p:nvSpPr>
          <p:cNvPr id="2" name="Content Placeholder 1">
            <a:extLst>
              <a:ext uri="{FF2B5EF4-FFF2-40B4-BE49-F238E27FC236}">
                <a16:creationId xmlns:a16="http://schemas.microsoft.com/office/drawing/2014/main" id="{DFBEDC64-3561-47CC-BD6D-1C251471A387}"/>
              </a:ext>
            </a:extLst>
          </p:cNvPr>
          <p:cNvSpPr>
            <a:spLocks noGrp="1"/>
          </p:cNvSpPr>
          <p:nvPr>
            <p:ph idx="1"/>
          </p:nvPr>
        </p:nvSpPr>
        <p:spPr>
          <a:xfrm>
            <a:off x="502920" y="1033418"/>
            <a:ext cx="8183880" cy="3290931"/>
          </a:xfrm>
        </p:spPr>
        <p:txBody>
          <a:bodyPr/>
          <a:lstStyle/>
          <a:p>
            <a:pPr marL="0" indent="0">
              <a:buNone/>
            </a:pPr>
            <a:endParaRPr lang="en-IN" dirty="0"/>
          </a:p>
        </p:txBody>
      </p:sp>
      <p:pic>
        <p:nvPicPr>
          <p:cNvPr id="5" name="Picture 4">
            <a:extLst>
              <a:ext uri="{FF2B5EF4-FFF2-40B4-BE49-F238E27FC236}">
                <a16:creationId xmlns:a16="http://schemas.microsoft.com/office/drawing/2014/main" id="{3C8C772F-42C3-4AAF-8DA7-105B4CC19650}"/>
              </a:ext>
            </a:extLst>
          </p:cNvPr>
          <p:cNvPicPr>
            <a:picLocks noChangeAspect="1"/>
          </p:cNvPicPr>
          <p:nvPr/>
        </p:nvPicPr>
        <p:blipFill>
          <a:blip r:embed="rId2"/>
          <a:stretch>
            <a:fillRect/>
          </a:stretch>
        </p:blipFill>
        <p:spPr>
          <a:xfrm>
            <a:off x="1030960" y="1123950"/>
            <a:ext cx="2093240" cy="2986131"/>
          </a:xfrm>
          <a:prstGeom prst="rect">
            <a:avLst/>
          </a:prstGeom>
        </p:spPr>
      </p:pic>
      <p:pic>
        <p:nvPicPr>
          <p:cNvPr id="7" name="Picture 6">
            <a:extLst>
              <a:ext uri="{FF2B5EF4-FFF2-40B4-BE49-F238E27FC236}">
                <a16:creationId xmlns:a16="http://schemas.microsoft.com/office/drawing/2014/main" id="{3B1FAEE0-0404-4E14-B5B1-29E177A759E5}"/>
              </a:ext>
            </a:extLst>
          </p:cNvPr>
          <p:cNvPicPr>
            <a:picLocks noChangeAspect="1"/>
          </p:cNvPicPr>
          <p:nvPr/>
        </p:nvPicPr>
        <p:blipFill>
          <a:blip r:embed="rId3"/>
          <a:stretch>
            <a:fillRect/>
          </a:stretch>
        </p:blipFill>
        <p:spPr>
          <a:xfrm>
            <a:off x="4572001" y="1123950"/>
            <a:ext cx="2118914" cy="2986131"/>
          </a:xfrm>
          <a:prstGeom prst="rect">
            <a:avLst/>
          </a:prstGeom>
        </p:spPr>
      </p:pic>
    </p:spTree>
    <p:extLst>
      <p:ext uri="{BB962C8B-B14F-4D97-AF65-F5344CB8AC3E}">
        <p14:creationId xmlns:p14="http://schemas.microsoft.com/office/powerpoint/2010/main" val="29900077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608098" y="438150"/>
            <a:ext cx="2759089" cy="384721"/>
          </a:xfrm>
          <a:prstGeom prst="rect">
            <a:avLst/>
          </a:prstGeom>
        </p:spPr>
        <p:style>
          <a:lnRef idx="3">
            <a:schemeClr val="lt1"/>
          </a:lnRef>
          <a:fillRef idx="1">
            <a:schemeClr val="accent3"/>
          </a:fillRef>
          <a:effectRef idx="1">
            <a:schemeClr val="accent3"/>
          </a:effectRef>
          <a:fontRef idx="minor">
            <a:schemeClr val="lt1"/>
          </a:fontRef>
        </p:style>
        <p:txBody>
          <a:bodyPr wrap="none" rtlCol="0">
            <a:spAutoFit/>
          </a:bodyPr>
          <a:lstStyle/>
          <a:p>
            <a:r>
              <a:rPr lang="en-US" dirty="0">
                <a:latin typeface="Times New Roman" panose="02020603050405020304" pitchFamily="18" charset="0"/>
                <a:cs typeface="Times New Roman" panose="02020603050405020304" pitchFamily="18" charset="0"/>
              </a:rPr>
              <a:t>Remaining Pages of Paper</a:t>
            </a:r>
            <a:endParaRPr lang="en-IN"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6DF527A9-E040-4B41-ABD6-3952977656D7}"/>
              </a:ext>
            </a:extLst>
          </p:cNvPr>
          <p:cNvPicPr>
            <a:picLocks noChangeAspect="1"/>
          </p:cNvPicPr>
          <p:nvPr/>
        </p:nvPicPr>
        <p:blipFill>
          <a:blip r:embed="rId2"/>
          <a:stretch>
            <a:fillRect/>
          </a:stretch>
        </p:blipFill>
        <p:spPr>
          <a:xfrm>
            <a:off x="990600" y="946991"/>
            <a:ext cx="2209800" cy="3128331"/>
          </a:xfrm>
          <a:prstGeom prst="rect">
            <a:avLst/>
          </a:prstGeom>
        </p:spPr>
      </p:pic>
      <p:pic>
        <p:nvPicPr>
          <p:cNvPr id="6" name="Picture 5">
            <a:extLst>
              <a:ext uri="{FF2B5EF4-FFF2-40B4-BE49-F238E27FC236}">
                <a16:creationId xmlns:a16="http://schemas.microsoft.com/office/drawing/2014/main" id="{91667A5C-7F98-47C9-90E6-E8686F89F3C4}"/>
              </a:ext>
            </a:extLst>
          </p:cNvPr>
          <p:cNvPicPr>
            <a:picLocks noChangeAspect="1"/>
          </p:cNvPicPr>
          <p:nvPr/>
        </p:nvPicPr>
        <p:blipFill>
          <a:blip r:embed="rId3"/>
          <a:stretch>
            <a:fillRect/>
          </a:stretch>
        </p:blipFill>
        <p:spPr>
          <a:xfrm>
            <a:off x="4449263" y="946991"/>
            <a:ext cx="2508759" cy="3128331"/>
          </a:xfrm>
          <a:prstGeom prst="rect">
            <a:avLst/>
          </a:prstGeom>
        </p:spPr>
      </p:pic>
    </p:spTree>
    <p:extLst>
      <p:ext uri="{BB962C8B-B14F-4D97-AF65-F5344CB8AC3E}">
        <p14:creationId xmlns:p14="http://schemas.microsoft.com/office/powerpoint/2010/main" val="40276642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E78C95D-3BA7-4284-B5BB-B6A43F1DB1F9}"/>
              </a:ext>
            </a:extLst>
          </p:cNvPr>
          <p:cNvPicPr>
            <a:picLocks noChangeAspect="1"/>
          </p:cNvPicPr>
          <p:nvPr/>
        </p:nvPicPr>
        <p:blipFill>
          <a:blip r:embed="rId2"/>
          <a:stretch>
            <a:fillRect/>
          </a:stretch>
        </p:blipFill>
        <p:spPr>
          <a:xfrm>
            <a:off x="762000" y="514350"/>
            <a:ext cx="2971800" cy="1752599"/>
          </a:xfrm>
          <a:prstGeom prst="rect">
            <a:avLst/>
          </a:prstGeom>
        </p:spPr>
      </p:pic>
      <p:pic>
        <p:nvPicPr>
          <p:cNvPr id="7" name="Picture 6">
            <a:extLst>
              <a:ext uri="{FF2B5EF4-FFF2-40B4-BE49-F238E27FC236}">
                <a16:creationId xmlns:a16="http://schemas.microsoft.com/office/drawing/2014/main" id="{295CE56A-85DE-45A6-926D-38C320E1A81F}"/>
              </a:ext>
            </a:extLst>
          </p:cNvPr>
          <p:cNvPicPr>
            <a:picLocks noChangeAspect="1"/>
          </p:cNvPicPr>
          <p:nvPr/>
        </p:nvPicPr>
        <p:blipFill>
          <a:blip r:embed="rId3"/>
          <a:stretch>
            <a:fillRect/>
          </a:stretch>
        </p:blipFill>
        <p:spPr>
          <a:xfrm>
            <a:off x="4724400" y="514351"/>
            <a:ext cx="3352799" cy="1752598"/>
          </a:xfrm>
          <a:prstGeom prst="rect">
            <a:avLst/>
          </a:prstGeom>
        </p:spPr>
      </p:pic>
      <p:pic>
        <p:nvPicPr>
          <p:cNvPr id="9" name="Picture 8">
            <a:extLst>
              <a:ext uri="{FF2B5EF4-FFF2-40B4-BE49-F238E27FC236}">
                <a16:creationId xmlns:a16="http://schemas.microsoft.com/office/drawing/2014/main" id="{FB6C405B-8347-46E6-878E-427CABFEC0BE}"/>
              </a:ext>
            </a:extLst>
          </p:cNvPr>
          <p:cNvPicPr>
            <a:picLocks noChangeAspect="1"/>
          </p:cNvPicPr>
          <p:nvPr/>
        </p:nvPicPr>
        <p:blipFill>
          <a:blip r:embed="rId4"/>
          <a:stretch>
            <a:fillRect/>
          </a:stretch>
        </p:blipFill>
        <p:spPr>
          <a:xfrm>
            <a:off x="762000" y="2417669"/>
            <a:ext cx="2971800" cy="1830481"/>
          </a:xfrm>
          <a:prstGeom prst="rect">
            <a:avLst/>
          </a:prstGeom>
        </p:spPr>
      </p:pic>
      <p:pic>
        <p:nvPicPr>
          <p:cNvPr id="11" name="Picture 10">
            <a:extLst>
              <a:ext uri="{FF2B5EF4-FFF2-40B4-BE49-F238E27FC236}">
                <a16:creationId xmlns:a16="http://schemas.microsoft.com/office/drawing/2014/main" id="{8479B67A-92EF-4FB8-B695-386E02E1E98A}"/>
              </a:ext>
            </a:extLst>
          </p:cNvPr>
          <p:cNvPicPr>
            <a:picLocks noChangeAspect="1"/>
          </p:cNvPicPr>
          <p:nvPr/>
        </p:nvPicPr>
        <p:blipFill>
          <a:blip r:embed="rId5"/>
          <a:stretch>
            <a:fillRect/>
          </a:stretch>
        </p:blipFill>
        <p:spPr>
          <a:xfrm>
            <a:off x="4755775" y="2419350"/>
            <a:ext cx="3321423" cy="1830481"/>
          </a:xfrm>
          <a:prstGeom prst="rect">
            <a:avLst/>
          </a:prstGeom>
        </p:spPr>
      </p:pic>
    </p:spTree>
    <p:extLst>
      <p:ext uri="{BB962C8B-B14F-4D97-AF65-F5344CB8AC3E}">
        <p14:creationId xmlns:p14="http://schemas.microsoft.com/office/powerpoint/2010/main" val="12204923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183880" cy="788670"/>
          </a:xfrm>
        </p:spPr>
        <p:txBody>
          <a:bodyPr>
            <a:normAutofit/>
          </a:bodyPr>
          <a:lstStyle/>
          <a:p>
            <a:pPr marL="457200" indent="-457200">
              <a:lnSpc>
                <a:spcPct val="90000"/>
              </a:lnSpc>
              <a:spcBef>
                <a:spcPts val="870"/>
              </a:spcBef>
              <a:defRPr/>
            </a:pPr>
            <a:r>
              <a:rPr lang="en-US" altLang="zh-CN" dirty="0">
                <a:solidFill>
                  <a:srgbClr val="002060"/>
                </a:solidFill>
                <a:latin typeface="Times New Roman" panose="02020603050405020304" pitchFamily="18" charset="0"/>
                <a:sym typeface="Times New Roman" panose="02020603050405020304" pitchFamily="18" charset="0"/>
              </a:rPr>
              <a:t>Conclusion</a:t>
            </a:r>
          </a:p>
        </p:txBody>
      </p:sp>
      <p:sp>
        <p:nvSpPr>
          <p:cNvPr id="3" name="Content Placeholder 2"/>
          <p:cNvSpPr>
            <a:spLocks noGrp="1"/>
          </p:cNvSpPr>
          <p:nvPr>
            <p:ph idx="1"/>
          </p:nvPr>
        </p:nvSpPr>
        <p:spPr>
          <a:xfrm>
            <a:off x="457200" y="1257300"/>
            <a:ext cx="8183880" cy="3140964"/>
          </a:xfrm>
        </p:spPr>
        <p:txBody>
          <a:bodyPr>
            <a:normAutofit/>
          </a:bodyPr>
          <a:lstStyle/>
          <a:p>
            <a:pPr marL="0" indent="0" algn="just">
              <a:spcAft>
                <a:spcPts val="1200"/>
              </a:spcAft>
              <a:buNone/>
            </a:pPr>
            <a:r>
              <a:rPr lang="en-US" dirty="0">
                <a:latin typeface="Times New Roman" pitchFamily="18" charset="0"/>
                <a:cs typeface="Times New Roman" pitchFamily="18" charset="0"/>
              </a:rPr>
              <a:t>	</a:t>
            </a:r>
            <a:endParaRPr lang="en-US" b="1" dirty="0">
              <a:latin typeface="Times New Roman" pitchFamily="18" charset="0"/>
              <a:cs typeface="Times New Roman" pitchFamily="18" charset="0"/>
            </a:endParaRPr>
          </a:p>
        </p:txBody>
      </p:sp>
      <p:sp>
        <p:nvSpPr>
          <p:cNvPr id="4" name="TextBox 4"/>
          <p:cNvSpPr txBox="1">
            <a:spLocks noChangeArrowheads="1"/>
          </p:cNvSpPr>
          <p:nvPr/>
        </p:nvSpPr>
        <p:spPr bwMode="auto">
          <a:xfrm>
            <a:off x="471488" y="1131888"/>
            <a:ext cx="8169275"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cs typeface="Arial" pitchFamily="34" charset="0"/>
              </a:defRPr>
            </a:lvl1pPr>
            <a:lvl2pPr marL="742950" indent="-285750">
              <a:defRPr>
                <a:solidFill>
                  <a:schemeClr val="tx1"/>
                </a:solidFill>
                <a:latin typeface="Arial" pitchFamily="34" charset="0"/>
                <a:cs typeface="Arial" pitchFamily="34" charset="0"/>
              </a:defRPr>
            </a:lvl2pPr>
            <a:lvl3pPr marL="1143000" indent="-228600">
              <a:defRPr>
                <a:solidFill>
                  <a:schemeClr val="tx1"/>
                </a:solidFill>
                <a:latin typeface="Arial" pitchFamily="34" charset="0"/>
                <a:cs typeface="Arial" pitchFamily="34" charset="0"/>
              </a:defRPr>
            </a:lvl3pPr>
            <a:lvl4pPr marL="1600200" indent="-228600">
              <a:defRPr>
                <a:solidFill>
                  <a:schemeClr val="tx1"/>
                </a:solidFill>
                <a:latin typeface="Arial" pitchFamily="34" charset="0"/>
                <a:cs typeface="Arial" pitchFamily="34" charset="0"/>
              </a:defRPr>
            </a:lvl4pPr>
            <a:lvl5pPr marL="2057400" indent="-22860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nSpc>
                <a:spcPct val="150000"/>
              </a:lnSpc>
            </a:pPr>
            <a:r>
              <a:rPr lang="en-IN" sz="1600" dirty="0">
                <a:latin typeface="Times New Roman" panose="02020603050405020304" pitchFamily="18" charset="0"/>
                <a:cs typeface="Times New Roman" panose="02020603050405020304" pitchFamily="18" charset="0"/>
              </a:rPr>
              <a:t>Car Price Prediction System is used to get an accurate estimation of a car we would want to get the resale value of.</a:t>
            </a:r>
          </a:p>
          <a:p>
            <a:pPr>
              <a:lnSpc>
                <a:spcPct val="150000"/>
              </a:lnSpc>
            </a:pPr>
            <a:r>
              <a:rPr lang="en-IN" sz="1600" dirty="0">
                <a:latin typeface="Times New Roman" panose="02020603050405020304" pitchFamily="18" charset="0"/>
                <a:cs typeface="Times New Roman" panose="02020603050405020304" pitchFamily="18" charset="0"/>
              </a:rPr>
              <a:t> Our Car Price Prediction System takes five attributes as inputs and based on those inputs we get an estimated price. We use Machine Learning Techniques such as Linear Regression to get our predicted price. </a:t>
            </a:r>
          </a:p>
          <a:p>
            <a:pPr>
              <a:lnSpc>
                <a:spcPct val="150000"/>
              </a:lnSpc>
            </a:pPr>
            <a:r>
              <a:rPr lang="en-IN" sz="1600" dirty="0">
                <a:latin typeface="Times New Roman" panose="02020603050405020304" pitchFamily="18" charset="0"/>
                <a:cs typeface="Times New Roman" panose="02020603050405020304" pitchFamily="18" charset="0"/>
              </a:rPr>
              <a:t>Our Car Price Prediction System is reliable and efficient</a:t>
            </a:r>
            <a:r>
              <a:rPr lang="en-IN" sz="2400" dirty="0"/>
              <a:t>.</a:t>
            </a:r>
          </a:p>
        </p:txBody>
      </p:sp>
    </p:spTree>
    <p:extLst>
      <p:ext uri="{BB962C8B-B14F-4D97-AF65-F5344CB8AC3E}">
        <p14:creationId xmlns:p14="http://schemas.microsoft.com/office/powerpoint/2010/main" val="23920773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350"/>
            <a:ext cx="8183880" cy="788670"/>
          </a:xfrm>
        </p:spPr>
        <p:txBody>
          <a:bodyPr>
            <a:normAutofit/>
          </a:bodyPr>
          <a:lstStyle/>
          <a:p>
            <a:pPr marL="457200" indent="-457200">
              <a:lnSpc>
                <a:spcPct val="90000"/>
              </a:lnSpc>
              <a:spcBef>
                <a:spcPts val="870"/>
              </a:spcBef>
              <a:defRPr/>
            </a:pPr>
            <a:r>
              <a:rPr lang="en-US" altLang="zh-CN" dirty="0">
                <a:solidFill>
                  <a:srgbClr val="002060"/>
                </a:solidFill>
                <a:latin typeface="Times New Roman" panose="02020603050405020304" pitchFamily="18" charset="0"/>
                <a:sym typeface="Times New Roman" panose="02020603050405020304" pitchFamily="18" charset="0"/>
              </a:rPr>
              <a:t>References</a:t>
            </a:r>
          </a:p>
        </p:txBody>
      </p:sp>
      <p:sp>
        <p:nvSpPr>
          <p:cNvPr id="3" name="Content Placeholder 2"/>
          <p:cNvSpPr>
            <a:spLocks noGrp="1"/>
          </p:cNvSpPr>
          <p:nvPr>
            <p:ph idx="1"/>
          </p:nvPr>
        </p:nvSpPr>
        <p:spPr>
          <a:xfrm>
            <a:off x="457200" y="895350"/>
            <a:ext cx="8183880" cy="3505200"/>
          </a:xfrm>
        </p:spPr>
        <p:txBody>
          <a:bodyPr>
            <a:noAutofit/>
          </a:bodyPr>
          <a:lstStyle/>
          <a:p>
            <a:pPr marL="228600" lvl="0" indent="-228600" eaLnBrk="0" fontAlgn="base" hangingPunct="0">
              <a:spcBef>
                <a:spcPct val="0"/>
              </a:spcBef>
              <a:spcAft>
                <a:spcPct val="0"/>
              </a:spcAft>
              <a:buClrTx/>
              <a:buSzTx/>
              <a:buFont typeface="+mj-lt"/>
              <a:buAutoNum type="arabicPeriod"/>
            </a:pPr>
            <a:r>
              <a:rPr lang="en-IN" sz="1400" dirty="0">
                <a:latin typeface="Times New Roman" panose="02020603050405020304" pitchFamily="18" charset="0"/>
                <a:cs typeface="Times New Roman" panose="02020603050405020304" pitchFamily="18" charset="0"/>
              </a:rPr>
              <a:t>GONGGI, S., 2011. New model for residual value prediction of used cars based on BP neural network and     nonlinear curve fit. In: Proceedings of the 3rd IEEE International Conference on Measuring Technology and Mechatronics Automation (ICMTMA), Vol 2. pp. 682-685, </a:t>
            </a:r>
          </a:p>
          <a:p>
            <a:pPr marL="228600" lvl="0" indent="-228600" eaLnBrk="0" fontAlgn="base" hangingPunct="0">
              <a:spcBef>
                <a:spcPct val="0"/>
              </a:spcBef>
              <a:spcAft>
                <a:spcPct val="0"/>
              </a:spcAft>
              <a:buClrTx/>
              <a:buSzTx/>
              <a:buFont typeface="+mj-lt"/>
              <a:buAutoNum type="arabicPeriod"/>
            </a:pPr>
            <a:r>
              <a:rPr lang="en-IN" sz="1400" dirty="0">
                <a:latin typeface="Times New Roman" panose="02020603050405020304" pitchFamily="18" charset="0"/>
                <a:cs typeface="Times New Roman" panose="02020603050405020304" pitchFamily="18" charset="0"/>
              </a:rPr>
              <a:t> WU, J. D., HSU, C. C. AND CHEN, H. C., 2009. An expert system of price forecasting for used cars using adaptive neuro-fuzzy inference. Expert Systems with Applications. Vol. 36, Issue 4, pp. 7809-7817 </a:t>
            </a:r>
          </a:p>
          <a:p>
            <a:pPr marL="228600" lvl="0" indent="-228600" eaLnBrk="0" fontAlgn="base" hangingPunct="0">
              <a:spcBef>
                <a:spcPct val="0"/>
              </a:spcBef>
              <a:spcAft>
                <a:spcPct val="0"/>
              </a:spcAft>
              <a:buClrTx/>
              <a:buSzTx/>
              <a:buFont typeface="+mj-lt"/>
              <a:buAutoNum type="arabicPeriod"/>
            </a:pPr>
            <a:r>
              <a:rPr lang="en-IN" sz="1400" dirty="0">
                <a:latin typeface="Times New Roman" panose="02020603050405020304" pitchFamily="18" charset="0"/>
                <a:cs typeface="Times New Roman" panose="02020603050405020304" pitchFamily="18" charset="0"/>
              </a:rPr>
              <a:t> LISTIANI, M., 2009. Support Vector Regression Analysis for Price Prediction in a Car Leasing Application. Thesis (MSc). Hamburg University of Technology-deep-learning </a:t>
            </a:r>
          </a:p>
          <a:p>
            <a:pPr marL="228600" lvl="0" indent="-228600" eaLnBrk="0" fontAlgn="base" hangingPunct="0">
              <a:spcBef>
                <a:spcPct val="0"/>
              </a:spcBef>
              <a:spcAft>
                <a:spcPct val="0"/>
              </a:spcAft>
              <a:buClrTx/>
              <a:buSzTx/>
              <a:buFont typeface="+mj-lt"/>
              <a:buAutoNum type="arabicPeriod"/>
            </a:pPr>
            <a:r>
              <a:rPr lang="en-IN" sz="1400" dirty="0">
                <a:latin typeface="Times New Roman" panose="02020603050405020304" pitchFamily="18" charset="0"/>
                <a:cs typeface="Times New Roman" panose="02020603050405020304" pitchFamily="18" charset="0"/>
              </a:rPr>
              <a:t> Richardson, M. S. (2009). Determinants of used car resale value. Retrieved from: https://digitalcc.coloradocollege.edu/islandora/object /coccc%3A1346 [accessed: August 1, 2018.] </a:t>
            </a:r>
          </a:p>
          <a:p>
            <a:pPr marL="228600" lvl="0" indent="-228600" eaLnBrk="0" fontAlgn="base" hangingPunct="0">
              <a:spcBef>
                <a:spcPct val="0"/>
              </a:spcBef>
              <a:spcAft>
                <a:spcPct val="0"/>
              </a:spcAft>
              <a:buClrTx/>
              <a:buSzTx/>
              <a:buFont typeface="+mj-lt"/>
              <a:buAutoNum type="arabicPeriod"/>
            </a:pPr>
            <a:r>
              <a:rPr lang="en-IN" sz="1400" dirty="0">
                <a:latin typeface="Times New Roman" panose="02020603050405020304" pitchFamily="18" charset="0"/>
                <a:cs typeface="Times New Roman" panose="02020603050405020304" pitchFamily="18" charset="0"/>
              </a:rPr>
              <a:t> Noor, K., &amp; Jan, S. (2017). Vehicle Price Prediction System using Machine Learning Techniques. International Journal of Computer Applications, 167(9), 27-31. </a:t>
            </a:r>
          </a:p>
          <a:p>
            <a:pPr marL="228600" lvl="0" indent="-228600" eaLnBrk="0" fontAlgn="base" hangingPunct="0">
              <a:spcBef>
                <a:spcPct val="0"/>
              </a:spcBef>
              <a:spcAft>
                <a:spcPct val="0"/>
              </a:spcAft>
              <a:buClrTx/>
              <a:buSzTx/>
              <a:buFont typeface="+mj-lt"/>
              <a:buAutoNum type="arabicPeriod"/>
            </a:pPr>
            <a:r>
              <a:rPr lang="en-IN" sz="1400" dirty="0">
                <a:latin typeface="Times New Roman" panose="02020603050405020304" pitchFamily="18" charset="0"/>
                <a:cs typeface="Times New Roman" panose="02020603050405020304" pitchFamily="18" charset="0"/>
              </a:rPr>
              <a:t> </a:t>
            </a:r>
            <a:r>
              <a:rPr lang="en-IN" sz="1400" dirty="0" err="1">
                <a:latin typeface="Times New Roman" panose="02020603050405020304" pitchFamily="18" charset="0"/>
                <a:cs typeface="Times New Roman" panose="02020603050405020304" pitchFamily="18" charset="0"/>
              </a:rPr>
              <a:t>Pudaruth,S</a:t>
            </a:r>
            <a:r>
              <a:rPr lang="en-IN" sz="1400" dirty="0">
                <a:latin typeface="Times New Roman" panose="02020603050405020304" pitchFamily="18" charset="0"/>
                <a:cs typeface="Times New Roman" panose="02020603050405020304" pitchFamily="18" charset="0"/>
              </a:rPr>
              <a:t>. 2014. “Predicting the Price of Used Cars Using Machine Learning Techniques”, International Journal of information &amp; Computation Technology,4(7), p.753-764. </a:t>
            </a:r>
          </a:p>
          <a:p>
            <a:pPr marL="228600" lvl="0" indent="-228600" eaLnBrk="0" fontAlgn="base" hangingPunct="0">
              <a:spcBef>
                <a:spcPct val="0"/>
              </a:spcBef>
              <a:spcAft>
                <a:spcPct val="0"/>
              </a:spcAft>
              <a:buClrTx/>
              <a:buSzTx/>
              <a:buFont typeface="+mj-lt"/>
              <a:buAutoNum type="arabicPeriod"/>
            </a:pPr>
            <a:r>
              <a:rPr lang="en-IN" sz="1400" dirty="0">
                <a:latin typeface="Times New Roman" panose="02020603050405020304" pitchFamily="18" charset="0"/>
                <a:cs typeface="Times New Roman" panose="02020603050405020304" pitchFamily="18" charset="0"/>
              </a:rPr>
              <a:t>Minitab Express Support. Interpret all statistics for Predict.[Online] Available from: http://support.minitab .com/</a:t>
            </a:r>
            <a:r>
              <a:rPr lang="en-IN" sz="1400" dirty="0" err="1">
                <a:latin typeface="Times New Roman" panose="02020603050405020304" pitchFamily="18" charset="0"/>
                <a:cs typeface="Times New Roman" panose="02020603050405020304" pitchFamily="18" charset="0"/>
              </a:rPr>
              <a:t>en</a:t>
            </a:r>
            <a:r>
              <a:rPr lang="en-IN" sz="1400" dirty="0">
                <a:latin typeface="Times New Roman" panose="02020603050405020304" pitchFamily="18" charset="0"/>
                <a:cs typeface="Times New Roman" panose="02020603050405020304" pitchFamily="18" charset="0"/>
              </a:rPr>
              <a:t>-us/</a:t>
            </a:r>
            <a:r>
              <a:rPr lang="en-IN" sz="1400" dirty="0" err="1">
                <a:latin typeface="Times New Roman" panose="02020603050405020304" pitchFamily="18" charset="0"/>
                <a:cs typeface="Times New Roman" panose="02020603050405020304" pitchFamily="18" charset="0"/>
              </a:rPr>
              <a:t>minitab</a:t>
            </a:r>
            <a:r>
              <a:rPr lang="en-IN" sz="1400" dirty="0">
                <a:latin typeface="Times New Roman" panose="02020603050405020304" pitchFamily="18" charset="0"/>
                <a:cs typeface="Times New Roman" panose="02020603050405020304" pitchFamily="18" charset="0"/>
              </a:rPr>
              <a:t>-express/1/help-and-how-to/</a:t>
            </a:r>
            <a:r>
              <a:rPr lang="en-IN" sz="1400" dirty="0" err="1">
                <a:latin typeface="Times New Roman" panose="02020603050405020304" pitchFamily="18" charset="0"/>
                <a:cs typeface="Times New Roman" panose="02020603050405020304" pitchFamily="18" charset="0"/>
              </a:rPr>
              <a:t>modeling</a:t>
            </a:r>
            <a:r>
              <a:rPr lang="en-IN" sz="1400" dirty="0">
                <a:latin typeface="Times New Roman" panose="02020603050405020304" pitchFamily="18" charset="0"/>
                <a:cs typeface="Times New Roman" panose="02020603050405020304" pitchFamily="18" charset="0"/>
              </a:rPr>
              <a:t> -statistics/regression/</a:t>
            </a:r>
            <a:r>
              <a:rPr lang="en-IN" sz="1400" dirty="0" err="1">
                <a:latin typeface="Times New Roman" panose="02020603050405020304" pitchFamily="18" charset="0"/>
                <a:cs typeface="Times New Roman" panose="02020603050405020304" pitchFamily="18" charset="0"/>
              </a:rPr>
              <a:t>howto</a:t>
            </a:r>
            <a:r>
              <a:rPr lang="en-IN" sz="1400" dirty="0">
                <a:latin typeface="Times New Roman" panose="02020603050405020304" pitchFamily="18" charset="0"/>
                <a:cs typeface="Times New Roman" panose="02020603050405020304" pitchFamily="18" charset="0"/>
              </a:rPr>
              <a:t>/predict/interpret-the-results/ all-statistics/</a:t>
            </a:r>
            <a:endParaRPr lang="en-US"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183880" cy="788670"/>
          </a:xfrm>
        </p:spPr>
        <p:txBody>
          <a:bodyPr>
            <a:normAutofit/>
          </a:bodyPr>
          <a:lstStyle/>
          <a:p>
            <a:r>
              <a:rPr lang="en-US" altLang="zh-CN" dirty="0">
                <a:solidFill>
                  <a:srgbClr val="002060"/>
                </a:solidFill>
                <a:latin typeface="Times New Roman" pitchFamily="18" charset="0"/>
                <a:cs typeface="Times New Roman" pitchFamily="18" charset="0"/>
                <a:sym typeface="Times New Roman" pitchFamily="18" charset="0"/>
              </a:rPr>
              <a:t>Outline</a:t>
            </a:r>
            <a:endParaRPr lang="en-US" dirty="0">
              <a:solidFill>
                <a:srgbClr val="002060"/>
              </a:solidFill>
              <a:latin typeface="Times New Roman" pitchFamily="18" charset="0"/>
              <a:cs typeface="Times New Roman" pitchFamily="18" charset="0"/>
            </a:endParaRPr>
          </a:p>
        </p:txBody>
      </p:sp>
      <p:sp>
        <p:nvSpPr>
          <p:cNvPr id="3" name="Content Placeholder 2"/>
          <p:cNvSpPr>
            <a:spLocks noGrp="1"/>
          </p:cNvSpPr>
          <p:nvPr>
            <p:ph idx="1"/>
          </p:nvPr>
        </p:nvSpPr>
        <p:spPr>
          <a:xfrm>
            <a:off x="457200" y="1257300"/>
            <a:ext cx="8183880" cy="3140964"/>
          </a:xfrm>
        </p:spPr>
        <p:txBody>
          <a:bodyPr>
            <a:normAutofit fontScale="85000" lnSpcReduction="20000"/>
          </a:bodyPr>
          <a:lstStyle/>
          <a:p>
            <a:pPr marL="514350" indent="-514350">
              <a:lnSpc>
                <a:spcPct val="90000"/>
              </a:lnSpc>
              <a:spcBef>
                <a:spcPts val="870"/>
              </a:spcBef>
              <a:buFont typeface="+mj-lt"/>
              <a:buAutoNum type="arabicPeriod"/>
              <a:defRPr/>
            </a:pPr>
            <a:r>
              <a:rPr lang="en-US" altLang="zh-CN" sz="2200" dirty="0">
                <a:latin typeface="Times New Roman" panose="02020603050405020304" pitchFamily="18" charset="0"/>
                <a:sym typeface="Times New Roman" panose="02020603050405020304" pitchFamily="18" charset="0"/>
              </a:rPr>
              <a:t>Abstract</a:t>
            </a:r>
          </a:p>
          <a:p>
            <a:pPr marL="514350" indent="-514350">
              <a:lnSpc>
                <a:spcPct val="90000"/>
              </a:lnSpc>
              <a:spcBef>
                <a:spcPts val="870"/>
              </a:spcBef>
              <a:buFont typeface="+mj-lt"/>
              <a:buAutoNum type="arabicPeriod"/>
              <a:defRPr/>
            </a:pPr>
            <a:r>
              <a:rPr lang="en-US" altLang="zh-CN" sz="2200" dirty="0">
                <a:latin typeface="Times New Roman" panose="02020603050405020304" pitchFamily="18" charset="0"/>
                <a:sym typeface="Times New Roman" panose="02020603050405020304" pitchFamily="18" charset="0"/>
              </a:rPr>
              <a:t>Introduction</a:t>
            </a:r>
          </a:p>
          <a:p>
            <a:pPr marL="514350" indent="-514350">
              <a:lnSpc>
                <a:spcPct val="90000"/>
              </a:lnSpc>
              <a:spcBef>
                <a:spcPts val="870"/>
              </a:spcBef>
              <a:buFont typeface="+mj-lt"/>
              <a:buAutoNum type="arabicPeriod"/>
              <a:defRPr/>
            </a:pPr>
            <a:r>
              <a:rPr lang="en-US" sz="2200" dirty="0">
                <a:latin typeface="Times New Roman" panose="02020603050405020304" pitchFamily="18" charset="0"/>
              </a:rPr>
              <a:t>Literature Survey</a:t>
            </a:r>
            <a:r>
              <a:rPr lang="en-US" b="1" dirty="0"/>
              <a:t> </a:t>
            </a:r>
            <a:endParaRPr lang="en-US" altLang="zh-CN" sz="2200" dirty="0">
              <a:latin typeface="Times New Roman" panose="02020603050405020304" pitchFamily="18" charset="0"/>
              <a:sym typeface="Times New Roman" panose="02020603050405020304" pitchFamily="18" charset="0"/>
            </a:endParaRPr>
          </a:p>
          <a:p>
            <a:pPr marL="514350" indent="-514350">
              <a:lnSpc>
                <a:spcPct val="90000"/>
              </a:lnSpc>
              <a:spcBef>
                <a:spcPts val="870"/>
              </a:spcBef>
              <a:buFont typeface="+mj-lt"/>
              <a:buAutoNum type="arabicPeriod"/>
              <a:defRPr/>
            </a:pPr>
            <a:r>
              <a:rPr lang="en-US" altLang="zh-CN" sz="2200" dirty="0">
                <a:latin typeface="Times New Roman" panose="02020603050405020304" pitchFamily="18" charset="0"/>
                <a:sym typeface="Times New Roman" panose="02020603050405020304" pitchFamily="18" charset="0"/>
              </a:rPr>
              <a:t>Architectural Design</a:t>
            </a:r>
          </a:p>
          <a:p>
            <a:pPr marL="514350" indent="-514350">
              <a:lnSpc>
                <a:spcPct val="90000"/>
              </a:lnSpc>
              <a:spcBef>
                <a:spcPts val="870"/>
              </a:spcBef>
              <a:buFont typeface="+mj-lt"/>
              <a:buAutoNum type="arabicPeriod"/>
              <a:defRPr/>
            </a:pPr>
            <a:r>
              <a:rPr lang="en-US" altLang="zh-CN" sz="2200" dirty="0">
                <a:latin typeface="Times New Roman" panose="02020603050405020304" pitchFamily="18" charset="0"/>
                <a:sym typeface="Times New Roman" panose="02020603050405020304" pitchFamily="18" charset="0"/>
              </a:rPr>
              <a:t>Resources required</a:t>
            </a:r>
          </a:p>
          <a:p>
            <a:pPr marL="514350" indent="-514350">
              <a:lnSpc>
                <a:spcPct val="90000"/>
              </a:lnSpc>
              <a:spcBef>
                <a:spcPts val="870"/>
              </a:spcBef>
              <a:buFont typeface="+mj-lt"/>
              <a:buAutoNum type="arabicPeriod"/>
              <a:defRPr/>
            </a:pPr>
            <a:r>
              <a:rPr lang="en-US" altLang="zh-CN" sz="2200" dirty="0">
                <a:latin typeface="Times New Roman" panose="02020603050405020304" pitchFamily="18" charset="0"/>
                <a:sym typeface="Times New Roman" panose="02020603050405020304" pitchFamily="18" charset="0"/>
              </a:rPr>
              <a:t>Experimental results</a:t>
            </a:r>
          </a:p>
          <a:p>
            <a:pPr marL="514350" indent="-514350">
              <a:lnSpc>
                <a:spcPct val="90000"/>
              </a:lnSpc>
              <a:spcBef>
                <a:spcPts val="870"/>
              </a:spcBef>
              <a:buFont typeface="+mj-lt"/>
              <a:buAutoNum type="arabicPeriod"/>
              <a:defRPr/>
            </a:pPr>
            <a:r>
              <a:rPr lang="en-US" altLang="zh-CN" sz="2200" dirty="0">
                <a:latin typeface="Times New Roman" panose="02020603050405020304" pitchFamily="18" charset="0"/>
                <a:sym typeface="Times New Roman" panose="02020603050405020304" pitchFamily="18" charset="0"/>
              </a:rPr>
              <a:t>Publications</a:t>
            </a:r>
          </a:p>
          <a:p>
            <a:pPr marL="514350" indent="-514350">
              <a:lnSpc>
                <a:spcPct val="90000"/>
              </a:lnSpc>
              <a:spcBef>
                <a:spcPts val="870"/>
              </a:spcBef>
              <a:buFont typeface="+mj-lt"/>
              <a:buAutoNum type="arabicPeriod"/>
              <a:defRPr/>
            </a:pPr>
            <a:r>
              <a:rPr lang="en-US" altLang="zh-CN" sz="2200" dirty="0">
                <a:latin typeface="Times New Roman" panose="02020603050405020304" pitchFamily="18" charset="0"/>
                <a:sym typeface="Times New Roman" panose="02020603050405020304" pitchFamily="18" charset="0"/>
              </a:rPr>
              <a:t>Conclusion</a:t>
            </a:r>
          </a:p>
          <a:p>
            <a:pPr marL="514350" indent="-514350">
              <a:lnSpc>
                <a:spcPct val="90000"/>
              </a:lnSpc>
              <a:spcBef>
                <a:spcPts val="870"/>
              </a:spcBef>
              <a:buFont typeface="+mj-lt"/>
              <a:buAutoNum type="arabicPeriod"/>
              <a:defRPr/>
            </a:pPr>
            <a:r>
              <a:rPr lang="en-US" altLang="zh-CN" sz="2200" dirty="0">
                <a:latin typeface="Times New Roman" panose="02020603050405020304" pitchFamily="18" charset="0"/>
                <a:sym typeface="Times New Roman" panose="02020603050405020304" pitchFamily="18" charset="0"/>
              </a:rPr>
              <a:t>References</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787726" y="1352550"/>
            <a:ext cx="5506571" cy="923330"/>
          </a:xfrm>
          <a:prstGeom prst="rect">
            <a:avLst/>
          </a:prstGeom>
        </p:spPr>
        <p:style>
          <a:lnRef idx="1">
            <a:schemeClr val="accent2"/>
          </a:lnRef>
          <a:fillRef idx="3">
            <a:schemeClr val="accent2"/>
          </a:fillRef>
          <a:effectRef idx="2">
            <a:schemeClr val="accent2"/>
          </a:effectRef>
          <a:fontRef idx="minor">
            <a:schemeClr val="lt1"/>
          </a:fontRef>
        </p:style>
        <p:txBody>
          <a:bodyPr wrap="none" lIns="91440" tIns="45720" rIns="91440" bIns="45720">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algn="ctr"/>
            <a:r>
              <a:rPr lang="en-US" sz="5400" b="1" cap="all"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Times New Roman" panose="02020603050405020304" pitchFamily="18" charset="0"/>
                <a:cs typeface="Times New Roman" panose="02020603050405020304" pitchFamily="18" charset="0"/>
              </a:rPr>
              <a:t>THANK YOU…!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183880" cy="788670"/>
          </a:xfrm>
        </p:spPr>
        <p:txBody>
          <a:bodyPr>
            <a:normAutofit/>
          </a:bodyPr>
          <a:lstStyle/>
          <a:p>
            <a:r>
              <a:rPr lang="en-IN" altLang="en-US" dirty="0">
                <a:solidFill>
                  <a:srgbClr val="002060"/>
                </a:solidFill>
                <a:latin typeface="Times New Roman" pitchFamily="18" charset="0"/>
                <a:cs typeface="Times New Roman" pitchFamily="18" charset="0"/>
              </a:rPr>
              <a:t>Abstract</a:t>
            </a:r>
            <a:endParaRPr lang="en-US" dirty="0">
              <a:solidFill>
                <a:srgbClr val="002060"/>
              </a:solidFill>
            </a:endParaRPr>
          </a:p>
        </p:txBody>
      </p:sp>
      <p:sp>
        <p:nvSpPr>
          <p:cNvPr id="6" name="TextBox 4"/>
          <p:cNvSpPr txBox="1">
            <a:spLocks noChangeArrowheads="1"/>
          </p:cNvSpPr>
          <p:nvPr/>
        </p:nvSpPr>
        <p:spPr bwMode="auto">
          <a:xfrm>
            <a:off x="609600" y="895350"/>
            <a:ext cx="8031480" cy="3554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cs typeface="Arial" pitchFamily="34" charset="0"/>
              </a:defRPr>
            </a:lvl1pPr>
            <a:lvl2pPr marL="742950" indent="-285750">
              <a:defRPr>
                <a:solidFill>
                  <a:schemeClr val="tx1"/>
                </a:solidFill>
                <a:latin typeface="Arial" pitchFamily="34" charset="0"/>
                <a:cs typeface="Arial" pitchFamily="34" charset="0"/>
              </a:defRPr>
            </a:lvl2pPr>
            <a:lvl3pPr marL="1143000" indent="-228600">
              <a:defRPr>
                <a:solidFill>
                  <a:schemeClr val="tx1"/>
                </a:solidFill>
                <a:latin typeface="Arial" pitchFamily="34" charset="0"/>
                <a:cs typeface="Arial" pitchFamily="34" charset="0"/>
              </a:defRPr>
            </a:lvl3pPr>
            <a:lvl4pPr marL="1600200" indent="-228600">
              <a:defRPr>
                <a:solidFill>
                  <a:schemeClr val="tx1"/>
                </a:solidFill>
                <a:latin typeface="Arial" pitchFamily="34" charset="0"/>
                <a:cs typeface="Arial" pitchFamily="34" charset="0"/>
              </a:defRPr>
            </a:lvl4pPr>
            <a:lvl5pPr marL="2057400" indent="-22860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a:lnSpc>
                <a:spcPct val="200000"/>
              </a:lnSpc>
            </a:pPr>
            <a:r>
              <a:rPr lang="en-IN" sz="1400" dirty="0">
                <a:latin typeface="Times New Roman" panose="02020603050405020304" pitchFamily="18" charset="0"/>
                <a:cs typeface="Times New Roman" panose="02020603050405020304" pitchFamily="18" charset="0"/>
              </a:rPr>
              <a:t>In this fast-moving generation, the present study proposes the newer concept of predicting the prices of certain items. With an idea and motivation to help everyone we came up with a solution to get an appropriate estimate of one’s car using Machine Learning Techniques which will save a lot of time and money. A car price prediction has been a high interest research area, as it requires noticeable effort and knowledge of the field expert. Considerable number of distinct attributes are examined for the reliable and accurate prediction. To build a model for predicting the price of the cars, we applied one of the machine learning techniques i.e., Linear Regression.</a:t>
            </a:r>
          </a:p>
          <a:p>
            <a:endParaRPr lang="en-US" sz="10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183880" cy="788670"/>
          </a:xfrm>
        </p:spPr>
        <p:txBody>
          <a:bodyPr>
            <a:normAutofit/>
          </a:bodyPr>
          <a:lstStyle/>
          <a:p>
            <a:pPr marL="457200" indent="-457200">
              <a:lnSpc>
                <a:spcPct val="90000"/>
              </a:lnSpc>
              <a:spcBef>
                <a:spcPts val="870"/>
              </a:spcBef>
              <a:defRPr/>
            </a:pPr>
            <a:r>
              <a:rPr lang="en-US" altLang="zh-CN" dirty="0">
                <a:solidFill>
                  <a:srgbClr val="002060"/>
                </a:solidFill>
                <a:latin typeface="Times New Roman" panose="02020603050405020304" pitchFamily="18" charset="0"/>
                <a:sym typeface="Times New Roman" panose="02020603050405020304" pitchFamily="18" charset="0"/>
              </a:rPr>
              <a:t>Introduction</a:t>
            </a:r>
          </a:p>
        </p:txBody>
      </p:sp>
      <p:sp>
        <p:nvSpPr>
          <p:cNvPr id="3" name="Content Placeholder 2"/>
          <p:cNvSpPr>
            <a:spLocks noGrp="1"/>
          </p:cNvSpPr>
          <p:nvPr>
            <p:ph idx="1"/>
          </p:nvPr>
        </p:nvSpPr>
        <p:spPr>
          <a:xfrm>
            <a:off x="457200" y="1257300"/>
            <a:ext cx="8183880" cy="3140964"/>
          </a:xfrm>
        </p:spPr>
        <p:txBody>
          <a:bodyPr>
            <a:normAutofit fontScale="92500" lnSpcReduction="10000"/>
          </a:bodyPr>
          <a:lstStyle/>
          <a:p>
            <a:pPr algn="just">
              <a:lnSpc>
                <a:spcPct val="150000"/>
              </a:lnSpc>
              <a:buFont typeface="Wingdings" panose="05000000000000000000" pitchFamily="2" charset="2"/>
              <a:buChar char="ü"/>
            </a:pPr>
            <a:r>
              <a:rPr lang="en-IN" sz="1400" dirty="0">
                <a:latin typeface="Times New Roman" panose="02020603050405020304" pitchFamily="18" charset="0"/>
                <a:cs typeface="Times New Roman" panose="02020603050405020304" pitchFamily="18" charset="0"/>
              </a:rPr>
              <a:t>In our day to day lives everyone buys and sells a car every day.</a:t>
            </a:r>
          </a:p>
          <a:p>
            <a:pPr algn="just">
              <a:lnSpc>
                <a:spcPct val="150000"/>
              </a:lnSpc>
              <a:buFont typeface="Wingdings" panose="05000000000000000000" pitchFamily="2" charset="2"/>
              <a:buChar char="ü"/>
            </a:pPr>
            <a:r>
              <a:rPr lang="en-IN" sz="1400" dirty="0">
                <a:latin typeface="Times New Roman" panose="02020603050405020304" pitchFamily="18" charset="0"/>
                <a:cs typeface="Times New Roman" panose="02020603050405020304" pitchFamily="18" charset="0"/>
              </a:rPr>
              <a:t>There e are limited facilities and applications to get an appropriate price for one’s car so  need an application to get an estimate value of the car.</a:t>
            </a:r>
          </a:p>
          <a:p>
            <a:pPr algn="just">
              <a:lnSpc>
                <a:spcPct val="150000"/>
              </a:lnSpc>
              <a:buFont typeface="Wingdings" panose="05000000000000000000" pitchFamily="2" charset="2"/>
              <a:buChar char="ü"/>
            </a:pPr>
            <a:r>
              <a:rPr lang="en-IN" sz="1400" dirty="0">
                <a:latin typeface="Times New Roman" panose="02020603050405020304" pitchFamily="18" charset="0"/>
                <a:cs typeface="Times New Roman" panose="02020603050405020304" pitchFamily="18" charset="0"/>
              </a:rPr>
              <a:t>Linear regression algorithm for this purpose. This object comprises of Car as an object and the price for every car entered in the dataset. Linear Regression allows us to compare our entered data to the existing data in the dataset and gives us an estimate value for the car.</a:t>
            </a:r>
          </a:p>
          <a:p>
            <a:pPr algn="just">
              <a:lnSpc>
                <a:spcPct val="150000"/>
              </a:lnSpc>
              <a:buFont typeface="Wingdings" panose="05000000000000000000" pitchFamily="2" charset="2"/>
              <a:buChar char="ü"/>
            </a:pPr>
            <a:r>
              <a:rPr lang="en-IN" sz="1400" dirty="0">
                <a:latin typeface="Times New Roman" panose="02020603050405020304" pitchFamily="18" charset="0"/>
                <a:cs typeface="Times New Roman" panose="02020603050405020304" pitchFamily="18" charset="0"/>
              </a:rPr>
              <a:t> Car works as a main object. The attributes such as Company Name, Kilometres Driven, Fuel Type and Year of Purchase etc are upon which the comparison is performed using Machine Learning Techniques. </a:t>
            </a:r>
          </a:p>
          <a:p>
            <a:pPr algn="just">
              <a:lnSpc>
                <a:spcPct val="150000"/>
              </a:lnSpc>
              <a:buFont typeface="Wingdings" panose="05000000000000000000" pitchFamily="2" charset="2"/>
              <a:buChar char="ü"/>
            </a:pPr>
            <a:r>
              <a:rPr lang="en-IN" sz="1400" dirty="0">
                <a:latin typeface="Times New Roman" panose="02020603050405020304" pitchFamily="18" charset="0"/>
                <a:cs typeface="Times New Roman" panose="02020603050405020304" pitchFamily="18" charset="0"/>
              </a:rPr>
              <a:t>Also, further on discussing the imperatives, we have utilized composite configuration design, which make it well extendable to include or uproot as numerous.</a:t>
            </a:r>
            <a:endParaRPr lang="en-US" sz="1400" dirty="0">
              <a:latin typeface="Times New Roman" panose="02020603050405020304" pitchFamily="18" charset="0"/>
              <a:cs typeface="Times New Roman" pitchFamily="18" charset="0"/>
            </a:endParaRPr>
          </a:p>
        </p:txBody>
      </p:sp>
      <p:pic>
        <p:nvPicPr>
          <p:cNvPr id="4" name="Picture 3">
            <a:extLst>
              <a:ext uri="{FF2B5EF4-FFF2-40B4-BE49-F238E27FC236}">
                <a16:creationId xmlns:a16="http://schemas.microsoft.com/office/drawing/2014/main" id="{B2553AFC-0E7B-41F6-B336-617F38AAFD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7400" y="380385"/>
            <a:ext cx="1905266" cy="97216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183880" cy="628650"/>
          </a:xfrm>
        </p:spPr>
        <p:txBody>
          <a:bodyPr>
            <a:normAutofit/>
          </a:bodyPr>
          <a:lstStyle/>
          <a:p>
            <a:pPr>
              <a:lnSpc>
                <a:spcPct val="90000"/>
              </a:lnSpc>
              <a:spcBef>
                <a:spcPts val="870"/>
              </a:spcBef>
              <a:defRPr/>
            </a:pPr>
            <a:r>
              <a:rPr lang="en-US" dirty="0">
                <a:solidFill>
                  <a:srgbClr val="002060"/>
                </a:solidFill>
                <a:latin typeface="Times New Roman" pitchFamily="18" charset="0"/>
                <a:cs typeface="Times New Roman" pitchFamily="18" charset="0"/>
              </a:rPr>
              <a:t>Literature Survey</a:t>
            </a:r>
            <a:endParaRPr lang="en-US" altLang="zh-CN" dirty="0">
              <a:solidFill>
                <a:srgbClr val="002060"/>
              </a:solidFill>
              <a:latin typeface="Times New Roman" pitchFamily="18" charset="0"/>
              <a:cs typeface="Times New Roman" pitchFamily="18" charset="0"/>
              <a:sym typeface="Times New Roman" panose="02020603050405020304" pitchFamily="18" charset="0"/>
            </a:endParaRPr>
          </a:p>
        </p:txBody>
      </p:sp>
      <p:sp>
        <p:nvSpPr>
          <p:cNvPr id="3" name="Content Placeholder 2"/>
          <p:cNvSpPr>
            <a:spLocks noGrp="1"/>
          </p:cNvSpPr>
          <p:nvPr>
            <p:ph idx="1"/>
          </p:nvPr>
        </p:nvSpPr>
        <p:spPr>
          <a:xfrm>
            <a:off x="381000" y="971550"/>
            <a:ext cx="8260080" cy="3505200"/>
          </a:xfrm>
        </p:spPr>
        <p:txBody>
          <a:bodyPr>
            <a:noAutofit/>
          </a:bodyPr>
          <a:lstStyle/>
          <a:p>
            <a:pPr>
              <a:lnSpc>
                <a:spcPct val="150000"/>
              </a:lnSpc>
              <a:buFont typeface="Wingdings" panose="05000000000000000000" pitchFamily="2" charset="2"/>
              <a:buChar char="ü"/>
            </a:pPr>
            <a:r>
              <a:rPr lang="en-IN" sz="1600" dirty="0">
                <a:latin typeface="Times New Roman" panose="02020603050405020304" pitchFamily="18" charset="0"/>
                <a:cs typeface="Times New Roman" panose="02020603050405020304" pitchFamily="18" charset="0"/>
              </a:rPr>
              <a:t>Researchers more often predict prices of products using some previous data and so did </a:t>
            </a:r>
            <a:r>
              <a:rPr lang="en-IN" sz="1600" dirty="0" err="1">
                <a:latin typeface="Times New Roman" panose="02020603050405020304" pitchFamily="18" charset="0"/>
                <a:cs typeface="Times New Roman" panose="02020603050405020304" pitchFamily="18" charset="0"/>
              </a:rPr>
              <a:t>Pudaruth</a:t>
            </a:r>
            <a:r>
              <a:rPr lang="en-IN" sz="1600" dirty="0">
                <a:latin typeface="Times New Roman" panose="02020603050405020304" pitchFamily="18" charset="0"/>
                <a:cs typeface="Times New Roman" panose="02020603050405020304" pitchFamily="18" charset="0"/>
              </a:rPr>
              <a:t> [1] who predicted prices of cars in Mauritius and these cars were new rather second hand. He used multiple linear regression, k-nearest neighbours, naïve Bayes and decision trees algorithm in order to predict the prices.</a:t>
            </a:r>
          </a:p>
          <a:p>
            <a:pPr>
              <a:lnSpc>
                <a:spcPct val="150000"/>
              </a:lnSpc>
              <a:buFont typeface="Wingdings" panose="05000000000000000000" pitchFamily="2" charset="2"/>
              <a:buChar char="ü"/>
            </a:pPr>
            <a:r>
              <a:rPr lang="en-IN" sz="1600" dirty="0">
                <a:latin typeface="Times New Roman" panose="02020603050405020304" pitchFamily="18" charset="0"/>
                <a:cs typeface="Times New Roman" panose="02020603050405020304" pitchFamily="18" charset="0"/>
              </a:rPr>
              <a:t> The comparison of prediction results from these techniques showed that the prices from these methods are closely comparable. However, it was found that decision tree algorithm and naïve bayes method were unable to classify and predict numeric values. </a:t>
            </a:r>
            <a:r>
              <a:rPr lang="en-IN" sz="1600" dirty="0" err="1">
                <a:latin typeface="Times New Roman" panose="02020603050405020304" pitchFamily="18" charset="0"/>
                <a:cs typeface="Times New Roman" panose="02020603050405020304" pitchFamily="18" charset="0"/>
              </a:rPr>
              <a:t>Pudaruth’s</a:t>
            </a:r>
            <a:r>
              <a:rPr lang="en-IN" sz="1600" dirty="0">
                <a:latin typeface="Times New Roman" panose="02020603050405020304" pitchFamily="18" charset="0"/>
                <a:cs typeface="Times New Roman" panose="02020603050405020304" pitchFamily="18" charset="0"/>
              </a:rPr>
              <a:t> research also concluded that limited number of instances in data set do not offer high prediction accuracies [1].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solidFill>
                  <a:srgbClr val="002060"/>
                </a:solidFill>
                <a:latin typeface="Times New Roman" pitchFamily="18" charset="0"/>
                <a:cs typeface="Times New Roman" pitchFamily="18" charset="0"/>
              </a:rPr>
              <a:t>Literature Survey  cont..</a:t>
            </a:r>
            <a:endParaRPr lang="en-IN" dirty="0"/>
          </a:p>
        </p:txBody>
      </p:sp>
      <p:sp>
        <p:nvSpPr>
          <p:cNvPr id="4" name="Rectangle 3"/>
          <p:cNvSpPr/>
          <p:nvPr/>
        </p:nvSpPr>
        <p:spPr>
          <a:xfrm>
            <a:off x="502920" y="819150"/>
            <a:ext cx="8031480" cy="3730317"/>
          </a:xfrm>
          <a:prstGeom prst="rect">
            <a:avLst/>
          </a:prstGeom>
        </p:spPr>
        <p:txBody>
          <a:bodyPr wrap="square">
            <a:spAutoFit/>
          </a:bodyPr>
          <a:lstStyle/>
          <a:p>
            <a:pPr marL="342900" indent="-342900" algn="just">
              <a:lnSpc>
                <a:spcPct val="150000"/>
              </a:lnSpc>
              <a:buFont typeface="Wingdings" panose="05000000000000000000" pitchFamily="2" charset="2"/>
              <a:buChar char="ü"/>
            </a:pPr>
            <a:r>
              <a:rPr lang="en-IN" sz="2000" dirty="0">
                <a:latin typeface="Times New Roman" panose="02020603050405020304" pitchFamily="18" charset="0"/>
                <a:cs typeface="Times New Roman" panose="02020603050405020304" pitchFamily="18" charset="0"/>
              </a:rPr>
              <a:t>Multivariate regression model helps in classifying and predicting values of numeric format. Kuiper [2] used this model to predict price of 2005 General Motor (GM) cars. </a:t>
            </a:r>
          </a:p>
          <a:p>
            <a:pPr marL="342900" indent="-342900" algn="just">
              <a:lnSpc>
                <a:spcPct val="150000"/>
              </a:lnSpc>
              <a:buFont typeface="Wingdings" panose="05000000000000000000" pitchFamily="2" charset="2"/>
              <a:buChar char="ü"/>
            </a:pPr>
            <a:r>
              <a:rPr lang="en-IN" sz="2000" dirty="0">
                <a:latin typeface="Times New Roman" panose="02020603050405020304" pitchFamily="18" charset="0"/>
                <a:cs typeface="Times New Roman" panose="02020603050405020304" pitchFamily="18" charset="0"/>
              </a:rPr>
              <a:t>The price prediction of cars does not require any special knowledge so the data available online is enough to predict prices like the data available on www.pakwheels.com. Kuiper [2] did the same i.e. car price prediction and introduced variable selection techniques which helped in finding which variables are more relevant for inclusion in model. </a:t>
            </a:r>
            <a:endParaRPr lang="en-US" sz="2000" dirty="0">
              <a:latin typeface="Times New Roman" panose="02020603050405020304" pitchFamily="18" charset="0"/>
              <a:cs typeface="Times New Roman" pitchFamily="18" charset="0"/>
            </a:endParaRPr>
          </a:p>
        </p:txBody>
      </p:sp>
    </p:spTree>
    <p:extLst>
      <p:ext uri="{BB962C8B-B14F-4D97-AF65-F5344CB8AC3E}">
        <p14:creationId xmlns:p14="http://schemas.microsoft.com/office/powerpoint/2010/main" val="2613753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438151"/>
            <a:ext cx="8183880" cy="685800"/>
          </a:xfrm>
        </p:spPr>
        <p:txBody>
          <a:bodyPr>
            <a:normAutofit fontScale="90000"/>
          </a:bodyPr>
          <a:lstStyle/>
          <a:p>
            <a:pPr marL="457200" indent="-457200">
              <a:lnSpc>
                <a:spcPct val="90000"/>
              </a:lnSpc>
              <a:spcBef>
                <a:spcPts val="870"/>
              </a:spcBef>
              <a:defRPr/>
            </a:pPr>
            <a:br>
              <a:rPr lang="en-US" dirty="0">
                <a:solidFill>
                  <a:srgbClr val="002060"/>
                </a:solidFill>
                <a:latin typeface="Times New Roman" panose="02020603050405020304" pitchFamily="18" charset="0"/>
              </a:rPr>
            </a:br>
            <a:br>
              <a:rPr lang="en-US" dirty="0">
                <a:solidFill>
                  <a:srgbClr val="002060"/>
                </a:solidFill>
                <a:latin typeface="Times New Roman" panose="02020603050405020304" pitchFamily="18" charset="0"/>
              </a:rPr>
            </a:br>
            <a:br>
              <a:rPr lang="en-US" dirty="0">
                <a:solidFill>
                  <a:srgbClr val="002060"/>
                </a:solidFill>
                <a:latin typeface="Times New Roman" panose="02020603050405020304" pitchFamily="18" charset="0"/>
              </a:rPr>
            </a:br>
            <a:br>
              <a:rPr lang="en-US" dirty="0">
                <a:solidFill>
                  <a:srgbClr val="002060"/>
                </a:solidFill>
                <a:latin typeface="Times New Roman" panose="02020603050405020304" pitchFamily="18" charset="0"/>
              </a:rPr>
            </a:br>
            <a:br>
              <a:rPr lang="en-US" dirty="0">
                <a:solidFill>
                  <a:srgbClr val="002060"/>
                </a:solidFill>
                <a:latin typeface="Times New Roman" panose="02020603050405020304" pitchFamily="18" charset="0"/>
              </a:rPr>
            </a:br>
            <a:r>
              <a:rPr lang="en-US" sz="4000" dirty="0">
                <a:solidFill>
                  <a:srgbClr val="002060"/>
                </a:solidFill>
                <a:latin typeface="Times New Roman" panose="02020603050405020304" pitchFamily="18" charset="0"/>
              </a:rPr>
              <a:t>Methodology</a:t>
            </a:r>
            <a:endParaRPr lang="en-US" altLang="zh-CN" sz="4000" dirty="0">
              <a:solidFill>
                <a:srgbClr val="002060"/>
              </a:solidFill>
              <a:latin typeface="Times New Roman" panose="02020603050405020304" pitchFamily="18" charset="0"/>
              <a:sym typeface="Times New Roman" panose="02020603050405020304" pitchFamily="18" charset="0"/>
            </a:endParaRPr>
          </a:p>
        </p:txBody>
      </p:sp>
      <p:sp>
        <p:nvSpPr>
          <p:cNvPr id="4" name="TextBox 3"/>
          <p:cNvSpPr txBox="1"/>
          <p:nvPr/>
        </p:nvSpPr>
        <p:spPr>
          <a:xfrm>
            <a:off x="609600" y="1131795"/>
            <a:ext cx="1905000" cy="384721"/>
          </a:xfrm>
          <a:prstGeom prst="rect">
            <a:avLst/>
          </a:prstGeom>
          <a:noFill/>
        </p:spPr>
        <p:txBody>
          <a:bodyPr wrap="square">
            <a:spAutoFit/>
          </a:bodyPr>
          <a:lstStyle/>
          <a:p>
            <a:pPr>
              <a:defRPr/>
            </a:pPr>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4427DE14-3FA0-4727-8B11-3C09D371D6D2}"/>
              </a:ext>
            </a:extLst>
          </p:cNvPr>
          <p:cNvSpPr txBox="1"/>
          <p:nvPr/>
        </p:nvSpPr>
        <p:spPr>
          <a:xfrm>
            <a:off x="609600" y="1131795"/>
            <a:ext cx="7924800" cy="3354765"/>
          </a:xfrm>
          <a:prstGeom prst="rect">
            <a:avLst/>
          </a:prstGeom>
          <a:noFill/>
        </p:spPr>
        <p:txBody>
          <a:bodyPr wrap="square">
            <a:spAutoFit/>
          </a:bodyPr>
          <a:lstStyle/>
          <a:p>
            <a:r>
              <a:rPr lang="en-IN" sz="1600" dirty="0">
                <a:latin typeface="Times New Roman" panose="02020603050405020304" pitchFamily="18" charset="0"/>
                <a:cs typeface="Times New Roman" panose="02020603050405020304" pitchFamily="18" charset="0"/>
              </a:rPr>
              <a:t>We needed some previous data set of pre-owned cars for estimating the car price on the basis of some attributes like price, year of purchase, distance travelled, model etc. These attributes are taken as independent variables whereas the car price is dependent on these variables. </a:t>
            </a:r>
          </a:p>
          <a:p>
            <a:r>
              <a:rPr lang="en-IN" sz="1600" dirty="0">
                <a:latin typeface="Times New Roman" panose="02020603050405020304" pitchFamily="18" charset="0"/>
                <a:cs typeface="Times New Roman" panose="02020603050405020304" pitchFamily="18" charset="0"/>
              </a:rPr>
              <a:t>The equation of linear regression which combines our attributes and displays the result is based on: </a:t>
            </a:r>
          </a:p>
          <a:p>
            <a:r>
              <a:rPr lang="en-IN" sz="1600" dirty="0">
                <a:latin typeface="Times New Roman" panose="02020603050405020304" pitchFamily="18" charset="0"/>
                <a:cs typeface="Times New Roman" panose="02020603050405020304" pitchFamily="18" charset="0"/>
              </a:rPr>
              <a:t>Y = β0 + β1X</a:t>
            </a:r>
          </a:p>
          <a:p>
            <a:r>
              <a:rPr lang="en-IN" sz="1600" dirty="0">
                <a:latin typeface="Times New Roman" panose="02020603050405020304" pitchFamily="18" charset="0"/>
                <a:cs typeface="Times New Roman" panose="02020603050405020304" pitchFamily="18" charset="0"/>
              </a:rPr>
              <a:t> In the above represented equation β0 , β1 represents the regression coefficients,</a:t>
            </a:r>
          </a:p>
          <a:p>
            <a:r>
              <a:rPr lang="en-IN" sz="1600" dirty="0">
                <a:latin typeface="Times New Roman" panose="02020603050405020304" pitchFamily="18" charset="0"/>
                <a:cs typeface="Times New Roman" panose="02020603050405020304" pitchFamily="18" charset="0"/>
              </a:rPr>
              <a:t>Y as the output or required variable and X shows the input</a:t>
            </a:r>
            <a:r>
              <a:rPr lang="en-IN" sz="2000" dirty="0">
                <a:latin typeface="Times New Roman" panose="02020603050405020304" pitchFamily="18" charset="0"/>
                <a:cs typeface="Times New Roman" panose="02020603050405020304" pitchFamily="18" charset="0"/>
              </a:rPr>
              <a:t>. </a:t>
            </a:r>
          </a:p>
          <a:p>
            <a:r>
              <a:rPr lang="en-IN" sz="1600" dirty="0">
                <a:latin typeface="Times New Roman" panose="02020603050405020304" pitchFamily="18" charset="0"/>
                <a:cs typeface="Times New Roman" panose="02020603050405020304" pitchFamily="18" charset="0"/>
              </a:rPr>
              <a:t>Relation in case of single input is represented by the above equation. </a:t>
            </a:r>
          </a:p>
          <a:p>
            <a:r>
              <a:rPr lang="en-IN" sz="1600" dirty="0">
                <a:latin typeface="Times New Roman" panose="02020603050405020304" pitchFamily="18" charset="0"/>
                <a:cs typeface="Times New Roman" panose="02020603050405020304" pitchFamily="18" charset="0"/>
              </a:rPr>
              <a:t>For multiple inputs by the user the given below equation is used. </a:t>
            </a:r>
          </a:p>
          <a:p>
            <a:r>
              <a:rPr lang="en-IN" sz="1600" dirty="0">
                <a:latin typeface="Times New Roman" panose="02020603050405020304" pitchFamily="18" charset="0"/>
                <a:cs typeface="Times New Roman" panose="02020603050405020304" pitchFamily="18" charset="0"/>
              </a:rPr>
              <a:t>Y = β0 + β1X1+ β2X2+……. β</a:t>
            </a:r>
            <a:r>
              <a:rPr lang="en-IN" sz="1600" dirty="0" err="1">
                <a:latin typeface="Times New Roman" panose="02020603050405020304" pitchFamily="18" charset="0"/>
                <a:cs typeface="Times New Roman" panose="02020603050405020304" pitchFamily="18" charset="0"/>
              </a:rPr>
              <a:t>nXn</a:t>
            </a:r>
            <a:r>
              <a:rPr lang="en-IN" sz="1600" dirty="0">
                <a:latin typeface="Times New Roman" panose="02020603050405020304" pitchFamily="18" charset="0"/>
                <a:cs typeface="Times New Roman" panose="02020603050405020304" pitchFamily="18" charset="0"/>
              </a:rPr>
              <a:t> </a:t>
            </a:r>
          </a:p>
          <a:p>
            <a:r>
              <a:rPr lang="en-IN" sz="1600" dirty="0">
                <a:latin typeface="Times New Roman" panose="02020603050405020304" pitchFamily="18" charset="0"/>
                <a:cs typeface="Times New Roman" panose="02020603050405020304" pitchFamily="18" charset="0"/>
              </a:rPr>
              <a:t>There are many attributes and features that impact the price of a car which ultimately generates large sets of data which leads to complexity in analysing it.</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2747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183880" cy="788670"/>
          </a:xfrm>
        </p:spPr>
        <p:txBody>
          <a:bodyPr>
            <a:normAutofit/>
          </a:bodyPr>
          <a:lstStyle/>
          <a:p>
            <a:pPr marL="457200" indent="-457200">
              <a:lnSpc>
                <a:spcPct val="90000"/>
              </a:lnSpc>
              <a:spcBef>
                <a:spcPts val="870"/>
              </a:spcBef>
              <a:defRPr/>
            </a:pPr>
            <a:r>
              <a:rPr lang="en-US" altLang="zh-CN" dirty="0">
                <a:solidFill>
                  <a:srgbClr val="002060"/>
                </a:solidFill>
                <a:latin typeface="Times New Roman" panose="02020603050405020304" pitchFamily="18" charset="0"/>
                <a:sym typeface="Times New Roman" panose="02020603050405020304" pitchFamily="18" charset="0"/>
              </a:rPr>
              <a:t>Resources Required</a:t>
            </a:r>
          </a:p>
        </p:txBody>
      </p:sp>
      <p:sp>
        <p:nvSpPr>
          <p:cNvPr id="3" name="Content Placeholder 2"/>
          <p:cNvSpPr>
            <a:spLocks noGrp="1"/>
          </p:cNvSpPr>
          <p:nvPr>
            <p:ph idx="1"/>
          </p:nvPr>
        </p:nvSpPr>
        <p:spPr>
          <a:xfrm>
            <a:off x="457200" y="1257300"/>
            <a:ext cx="8183880" cy="3140964"/>
          </a:xfrm>
        </p:spPr>
        <p:txBody>
          <a:bodyPr>
            <a:normAutofit/>
          </a:bodyPr>
          <a:lstStyle/>
          <a:p>
            <a:pPr marL="0" indent="0" algn="just">
              <a:spcAft>
                <a:spcPts val="1200"/>
              </a:spcAft>
              <a:buNone/>
            </a:pPr>
            <a:r>
              <a:rPr lang="en-US" dirty="0">
                <a:latin typeface="Times New Roman" pitchFamily="18" charset="0"/>
                <a:cs typeface="Times New Roman" pitchFamily="18" charset="0"/>
              </a:rPr>
              <a:t>	</a:t>
            </a:r>
            <a:endParaRPr lang="en-US" b="1" dirty="0">
              <a:latin typeface="Times New Roman" pitchFamily="18" charset="0"/>
              <a:cs typeface="Times New Roman" pitchFamily="18" charset="0"/>
            </a:endParaRPr>
          </a:p>
        </p:txBody>
      </p:sp>
      <p:sp>
        <p:nvSpPr>
          <p:cNvPr id="5" name="TextBox 4"/>
          <p:cNvSpPr txBox="1"/>
          <p:nvPr/>
        </p:nvSpPr>
        <p:spPr>
          <a:xfrm>
            <a:off x="381000" y="2305668"/>
            <a:ext cx="3810000" cy="600164"/>
          </a:xfrm>
          <a:prstGeom prst="rect">
            <a:avLst/>
          </a:prstGeom>
          <a:noFill/>
        </p:spPr>
        <p:txBody>
          <a:bodyPr wrap="square">
            <a:spAutoFit/>
          </a:bodyPr>
          <a:lstStyle/>
          <a:p>
            <a:pPr>
              <a:defRPr/>
            </a:pPr>
            <a:r>
              <a:rPr lang="en-US" sz="1400" dirty="0">
                <a:latin typeface="Times New Roman" panose="02020603050405020304" pitchFamily="18" charset="0"/>
                <a:cs typeface="Times New Roman" panose="02020603050405020304" pitchFamily="18" charset="0"/>
              </a:rPr>
              <a:t> </a:t>
            </a:r>
          </a:p>
          <a:p>
            <a:pPr>
              <a:defRPr/>
            </a:pPr>
            <a:endParaRPr lang="en-US"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BB64E951-3F78-40B7-800C-9C7B5C5311D6}"/>
              </a:ext>
            </a:extLst>
          </p:cNvPr>
          <p:cNvSpPr txBox="1"/>
          <p:nvPr/>
        </p:nvSpPr>
        <p:spPr>
          <a:xfrm>
            <a:off x="609600" y="1145733"/>
            <a:ext cx="4572000" cy="423834"/>
          </a:xfrm>
          <a:prstGeom prst="rect">
            <a:avLst/>
          </a:prstGeom>
          <a:noFill/>
        </p:spPr>
        <p:txBody>
          <a:bodyPr wrap="square">
            <a:spAutoFit/>
          </a:bodyPr>
          <a:lstStyle/>
          <a:p>
            <a:pPr marR="165100" algn="just">
              <a:lnSpc>
                <a:spcPct val="115000"/>
              </a:lnSpc>
              <a:spcAft>
                <a:spcPts val="1000"/>
              </a:spcAft>
            </a:pPr>
            <a:r>
              <a:rPr lang="en-US" sz="2000" b="1" dirty="0">
                <a:effectLst/>
                <a:latin typeface="Times New Roman" panose="02020603050405020304" pitchFamily="18" charset="0"/>
                <a:ea typeface="Calibri" panose="020F0502020204030204" pitchFamily="34" charset="0"/>
                <a:cs typeface="Mangal" panose="02040503050203030202" pitchFamily="18" charset="0"/>
              </a:rPr>
              <a:t>Software Specification:</a:t>
            </a:r>
            <a:endParaRPr lang="en-IN" sz="2000" dirty="0">
              <a:effectLst/>
              <a:latin typeface="Calibri" panose="020F0502020204030204" pitchFamily="34" charset="0"/>
              <a:ea typeface="Calibri" panose="020F0502020204030204" pitchFamily="34" charset="0"/>
              <a:cs typeface="Mangal" panose="02040503050203030202" pitchFamily="18" charset="0"/>
            </a:endParaRPr>
          </a:p>
        </p:txBody>
      </p:sp>
      <p:graphicFrame>
        <p:nvGraphicFramePr>
          <p:cNvPr id="7" name="Table 6">
            <a:extLst>
              <a:ext uri="{FF2B5EF4-FFF2-40B4-BE49-F238E27FC236}">
                <a16:creationId xmlns:a16="http://schemas.microsoft.com/office/drawing/2014/main" id="{F77DBB2A-2170-4092-A577-25F9633ECD46}"/>
              </a:ext>
            </a:extLst>
          </p:cNvPr>
          <p:cNvGraphicFramePr>
            <a:graphicFrameLocks noGrp="1"/>
          </p:cNvGraphicFramePr>
          <p:nvPr>
            <p:extLst>
              <p:ext uri="{D42A27DB-BD31-4B8C-83A1-F6EECF244321}">
                <p14:modId xmlns:p14="http://schemas.microsoft.com/office/powerpoint/2010/main" val="3716763516"/>
              </p:ext>
            </p:extLst>
          </p:nvPr>
        </p:nvGraphicFramePr>
        <p:xfrm>
          <a:off x="762000" y="1695297"/>
          <a:ext cx="3657600" cy="1638808"/>
        </p:xfrm>
        <a:graphic>
          <a:graphicData uri="http://schemas.openxmlformats.org/drawingml/2006/table">
            <a:tbl>
              <a:tblPr firstRow="1" firstCol="1" bandRow="1">
                <a:tableStyleId>{5C22544A-7EE6-4342-B048-85BDC9FD1C3A}</a:tableStyleId>
              </a:tblPr>
              <a:tblGrid>
                <a:gridCol w="1096614">
                  <a:extLst>
                    <a:ext uri="{9D8B030D-6E8A-4147-A177-3AD203B41FA5}">
                      <a16:colId xmlns:a16="http://schemas.microsoft.com/office/drawing/2014/main" val="1692533373"/>
                    </a:ext>
                  </a:extLst>
                </a:gridCol>
                <a:gridCol w="1186474">
                  <a:extLst>
                    <a:ext uri="{9D8B030D-6E8A-4147-A177-3AD203B41FA5}">
                      <a16:colId xmlns:a16="http://schemas.microsoft.com/office/drawing/2014/main" val="2207092950"/>
                    </a:ext>
                  </a:extLst>
                </a:gridCol>
                <a:gridCol w="1374512">
                  <a:extLst>
                    <a:ext uri="{9D8B030D-6E8A-4147-A177-3AD203B41FA5}">
                      <a16:colId xmlns:a16="http://schemas.microsoft.com/office/drawing/2014/main" val="80873690"/>
                    </a:ext>
                  </a:extLst>
                </a:gridCol>
              </a:tblGrid>
              <a:tr h="251460">
                <a:tc>
                  <a:txBody>
                    <a:bodyPr/>
                    <a:lstStyle/>
                    <a:p>
                      <a:pPr marL="66675" marR="165100">
                        <a:lnSpc>
                          <a:spcPts val="1595"/>
                        </a:lnSpc>
                        <a:spcAft>
                          <a:spcPts val="0"/>
                        </a:spcAft>
                      </a:pPr>
                      <a:r>
                        <a:rPr lang="en-US" sz="1100" dirty="0">
                          <a:effectLst/>
                          <a:latin typeface="Times New Roman" panose="02020603050405020304" pitchFamily="18" charset="0"/>
                          <a:cs typeface="Times New Roman" panose="02020603050405020304" pitchFamily="18" charset="0"/>
                        </a:rPr>
                        <a:t> Sr No.</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66675" marR="165100">
                        <a:lnSpc>
                          <a:spcPts val="1595"/>
                        </a:lnSpc>
                      </a:pPr>
                      <a:r>
                        <a:rPr lang="en-US" sz="1100">
                          <a:effectLst/>
                          <a:latin typeface="Times New Roman" panose="02020603050405020304" pitchFamily="18" charset="0"/>
                          <a:cs typeface="Times New Roman" panose="02020603050405020304" pitchFamily="18" charset="0"/>
                        </a:rPr>
                        <a:t>Resource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66675" marR="165100">
                        <a:lnSpc>
                          <a:spcPts val="1595"/>
                        </a:lnSpc>
                      </a:pPr>
                      <a:r>
                        <a:rPr lang="en-US" sz="1100">
                          <a:effectLst/>
                          <a:latin typeface="Times New Roman" panose="02020603050405020304" pitchFamily="18" charset="0"/>
                          <a:cs typeface="Times New Roman" panose="02020603050405020304" pitchFamily="18" charset="0"/>
                        </a:rPr>
                        <a:t>Configuration</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75756933"/>
                  </a:ext>
                </a:extLst>
              </a:tr>
              <a:tr h="262255">
                <a:tc>
                  <a:txBody>
                    <a:bodyPr/>
                    <a:lstStyle/>
                    <a:p>
                      <a:pPr marL="66675" marR="165100" algn="ctr">
                        <a:lnSpc>
                          <a:spcPts val="1365"/>
                        </a:lnSpc>
                        <a:spcAft>
                          <a:spcPts val="0"/>
                        </a:spcAft>
                      </a:pPr>
                      <a:r>
                        <a:rPr lang="en-US" sz="1100" dirty="0">
                          <a:effectLst/>
                          <a:latin typeface="Times New Roman" panose="02020603050405020304" pitchFamily="18" charset="0"/>
                          <a:cs typeface="Times New Roman" panose="02020603050405020304" pitchFamily="18" charset="0"/>
                        </a:rPr>
                        <a:t>1.</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66675" marR="165100">
                        <a:lnSpc>
                          <a:spcPts val="1365"/>
                        </a:lnSpc>
                      </a:pPr>
                      <a:r>
                        <a:rPr lang="en-US" sz="1100" dirty="0">
                          <a:effectLst/>
                          <a:latin typeface="Times New Roman" panose="02020603050405020304" pitchFamily="18" charset="0"/>
                          <a:cs typeface="Times New Roman" panose="02020603050405020304" pitchFamily="18" charset="0"/>
                        </a:rPr>
                        <a:t>Operating System</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66675" marR="165100">
                        <a:lnSpc>
                          <a:spcPts val="1365"/>
                        </a:lnSpc>
                      </a:pPr>
                      <a:r>
                        <a:rPr lang="en-US" sz="1100">
                          <a:effectLst/>
                          <a:latin typeface="Times New Roman" panose="02020603050405020304" pitchFamily="18" charset="0"/>
                          <a:cs typeface="Times New Roman" panose="02020603050405020304" pitchFamily="18" charset="0"/>
                        </a:rPr>
                        <a:t>Windows</a:t>
                      </a:r>
                      <a:r>
                        <a:rPr lang="en-US" sz="1100" spc="-25">
                          <a:effectLst/>
                          <a:latin typeface="Times New Roman" panose="02020603050405020304" pitchFamily="18" charset="0"/>
                          <a:cs typeface="Times New Roman" panose="02020603050405020304" pitchFamily="18" charset="0"/>
                        </a:rPr>
                        <a:t> </a:t>
                      </a:r>
                      <a:r>
                        <a:rPr lang="en-US" sz="1100">
                          <a:effectLst/>
                          <a:latin typeface="Times New Roman" panose="02020603050405020304" pitchFamily="18" charset="0"/>
                          <a:cs typeface="Times New Roman" panose="02020603050405020304" pitchFamily="18" charset="0"/>
                        </a:rPr>
                        <a:t>10</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60516801"/>
                  </a:ext>
                </a:extLst>
              </a:tr>
              <a:tr h="251460">
                <a:tc>
                  <a:txBody>
                    <a:bodyPr/>
                    <a:lstStyle/>
                    <a:p>
                      <a:pPr marL="66675" marR="165100" algn="ctr">
                        <a:lnSpc>
                          <a:spcPts val="1365"/>
                        </a:lnSpc>
                        <a:spcAft>
                          <a:spcPts val="0"/>
                        </a:spcAft>
                      </a:pPr>
                      <a:r>
                        <a:rPr lang="en-US" sz="1100" dirty="0">
                          <a:effectLst/>
                          <a:latin typeface="Times New Roman" panose="02020603050405020304" pitchFamily="18" charset="0"/>
                          <a:cs typeface="Times New Roman" panose="02020603050405020304" pitchFamily="18" charset="0"/>
                        </a:rPr>
                        <a:t>2.</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66675" marR="165100">
                        <a:lnSpc>
                          <a:spcPts val="1365"/>
                        </a:lnSpc>
                      </a:pPr>
                      <a:r>
                        <a:rPr lang="en-US" sz="1100" dirty="0">
                          <a:effectLst/>
                          <a:latin typeface="Times New Roman" panose="02020603050405020304" pitchFamily="18" charset="0"/>
                          <a:cs typeface="Times New Roman" panose="02020603050405020304" pitchFamily="18" charset="0"/>
                        </a:rPr>
                        <a:t>Coding language</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66675" marR="165100">
                        <a:lnSpc>
                          <a:spcPts val="1365"/>
                        </a:lnSpc>
                      </a:pPr>
                      <a:r>
                        <a:rPr lang="en-US" sz="1100" dirty="0">
                          <a:effectLst/>
                          <a:latin typeface="Times New Roman" panose="02020603050405020304" pitchFamily="18" charset="0"/>
                          <a:cs typeface="Times New Roman" panose="02020603050405020304" pitchFamily="18" charset="0"/>
                        </a:rPr>
                        <a:t>Python, R</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766132805"/>
                  </a:ext>
                </a:extLst>
              </a:tr>
              <a:tr h="251460">
                <a:tc>
                  <a:txBody>
                    <a:bodyPr/>
                    <a:lstStyle/>
                    <a:p>
                      <a:pPr marL="66675" marR="165100" algn="ctr">
                        <a:lnSpc>
                          <a:spcPts val="1365"/>
                        </a:lnSpc>
                        <a:spcAft>
                          <a:spcPts val="0"/>
                        </a:spcAft>
                      </a:pPr>
                      <a:r>
                        <a:rPr lang="en-US" sz="1100" dirty="0">
                          <a:effectLst/>
                          <a:latin typeface="Times New Roman" panose="02020603050405020304" pitchFamily="18" charset="0"/>
                          <a:cs typeface="Times New Roman" panose="02020603050405020304" pitchFamily="18" charset="0"/>
                        </a:rPr>
                        <a:t>3.</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66675" marR="165100">
                        <a:lnSpc>
                          <a:spcPts val="1365"/>
                        </a:lnSpc>
                      </a:pPr>
                      <a:r>
                        <a:rPr lang="en-US" sz="1100">
                          <a:effectLst/>
                          <a:latin typeface="Times New Roman" panose="02020603050405020304" pitchFamily="18" charset="0"/>
                          <a:cs typeface="Times New Roman" panose="02020603050405020304" pitchFamily="18" charset="0"/>
                        </a:rPr>
                        <a:t>Software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66675" marR="165100">
                        <a:lnSpc>
                          <a:spcPts val="1365"/>
                        </a:lnSpc>
                        <a:spcAft>
                          <a:spcPts val="0"/>
                        </a:spcAft>
                      </a:pPr>
                      <a:r>
                        <a:rPr lang="en-US" sz="1100" dirty="0">
                          <a:effectLst/>
                          <a:latin typeface="Times New Roman" panose="02020603050405020304" pitchFamily="18" charset="0"/>
                          <a:cs typeface="Times New Roman" panose="02020603050405020304" pitchFamily="18" charset="0"/>
                        </a:rPr>
                        <a:t> </a:t>
                      </a:r>
                      <a:r>
                        <a:rPr lang="en-US" sz="1100" kern="1200" dirty="0" err="1">
                          <a:effectLst/>
                          <a:latin typeface="Times New Roman" panose="02020603050405020304" pitchFamily="18" charset="0"/>
                          <a:cs typeface="Times New Roman" panose="02020603050405020304" pitchFamily="18" charset="0"/>
                        </a:rPr>
                        <a:t>Jupyter</a:t>
                      </a:r>
                      <a:r>
                        <a:rPr lang="en-US" sz="1100" kern="1200" dirty="0">
                          <a:effectLst/>
                          <a:latin typeface="Times New Roman" panose="02020603050405020304" pitchFamily="18" charset="0"/>
                          <a:cs typeface="Times New Roman" panose="02020603050405020304" pitchFamily="18" charset="0"/>
                        </a:rPr>
                        <a:t> Notebook, Visual Studio </a:t>
                      </a:r>
                      <a:r>
                        <a:rPr lang="en-US" sz="1100" kern="1200">
                          <a:effectLst/>
                          <a:latin typeface="Times New Roman" panose="02020603050405020304" pitchFamily="18" charset="0"/>
                          <a:cs typeface="Times New Roman" panose="02020603050405020304" pitchFamily="18" charset="0"/>
                        </a:rPr>
                        <a:t>&amp; PyCharm</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47803189"/>
                  </a:ext>
                </a:extLst>
              </a:tr>
            </a:tbl>
          </a:graphicData>
        </a:graphic>
      </p:graphicFrame>
      <p:sp>
        <p:nvSpPr>
          <p:cNvPr id="11" name="TextBox 10">
            <a:extLst>
              <a:ext uri="{FF2B5EF4-FFF2-40B4-BE49-F238E27FC236}">
                <a16:creationId xmlns:a16="http://schemas.microsoft.com/office/drawing/2014/main" id="{0B507E59-098B-46C2-A834-34FD3359773C}"/>
              </a:ext>
            </a:extLst>
          </p:cNvPr>
          <p:cNvSpPr txBox="1"/>
          <p:nvPr/>
        </p:nvSpPr>
        <p:spPr>
          <a:xfrm>
            <a:off x="4800600" y="1131570"/>
            <a:ext cx="4572000" cy="423834"/>
          </a:xfrm>
          <a:prstGeom prst="rect">
            <a:avLst/>
          </a:prstGeom>
          <a:noFill/>
        </p:spPr>
        <p:txBody>
          <a:bodyPr wrap="square">
            <a:spAutoFit/>
          </a:bodyPr>
          <a:lstStyle/>
          <a:p>
            <a:pPr marR="165100">
              <a:lnSpc>
                <a:spcPct val="115000"/>
              </a:lnSpc>
              <a:spcAft>
                <a:spcPts val="1000"/>
              </a:spcAft>
            </a:pPr>
            <a:r>
              <a:rPr lang="en-IN" sz="2000" b="1" dirty="0">
                <a:effectLst/>
                <a:latin typeface="Times New Roman" panose="02020603050405020304" pitchFamily="18" charset="0"/>
                <a:ea typeface="Calibri" panose="020F0502020204030204" pitchFamily="34" charset="0"/>
                <a:cs typeface="Mangal" panose="02040503050203030202" pitchFamily="18" charset="0"/>
              </a:rPr>
              <a:t>Hardware Specifications:</a:t>
            </a:r>
            <a:endParaRPr lang="en-IN" sz="2000" dirty="0">
              <a:effectLst/>
              <a:latin typeface="Calibri" panose="020F0502020204030204" pitchFamily="34" charset="0"/>
              <a:ea typeface="Calibri" panose="020F0502020204030204" pitchFamily="34" charset="0"/>
              <a:cs typeface="Mangal" panose="02040503050203030202" pitchFamily="18" charset="0"/>
            </a:endParaRPr>
          </a:p>
        </p:txBody>
      </p:sp>
      <p:graphicFrame>
        <p:nvGraphicFramePr>
          <p:cNvPr id="10" name="Table 9">
            <a:extLst>
              <a:ext uri="{FF2B5EF4-FFF2-40B4-BE49-F238E27FC236}">
                <a16:creationId xmlns:a16="http://schemas.microsoft.com/office/drawing/2014/main" id="{D296A403-4882-4534-8B00-653C1A7BD936}"/>
              </a:ext>
            </a:extLst>
          </p:cNvPr>
          <p:cNvGraphicFramePr>
            <a:graphicFrameLocks noGrp="1"/>
          </p:cNvGraphicFramePr>
          <p:nvPr>
            <p:extLst>
              <p:ext uri="{D42A27DB-BD31-4B8C-83A1-F6EECF244321}">
                <p14:modId xmlns:p14="http://schemas.microsoft.com/office/powerpoint/2010/main" val="2047108322"/>
              </p:ext>
            </p:extLst>
          </p:nvPr>
        </p:nvGraphicFramePr>
        <p:xfrm>
          <a:off x="4953002" y="1666507"/>
          <a:ext cx="3276598" cy="1425040"/>
        </p:xfrm>
        <a:graphic>
          <a:graphicData uri="http://schemas.openxmlformats.org/drawingml/2006/table">
            <a:tbl>
              <a:tblPr firstRow="1" firstCol="1" lastRow="1" lastCol="1" bandRow="1" bandCol="1">
                <a:tableStyleId>{5C22544A-7EE6-4342-B048-85BDC9FD1C3A}</a:tableStyleId>
              </a:tblPr>
              <a:tblGrid>
                <a:gridCol w="569330">
                  <a:extLst>
                    <a:ext uri="{9D8B030D-6E8A-4147-A177-3AD203B41FA5}">
                      <a16:colId xmlns:a16="http://schemas.microsoft.com/office/drawing/2014/main" val="2255290990"/>
                    </a:ext>
                  </a:extLst>
                </a:gridCol>
                <a:gridCol w="1312704">
                  <a:extLst>
                    <a:ext uri="{9D8B030D-6E8A-4147-A177-3AD203B41FA5}">
                      <a16:colId xmlns:a16="http://schemas.microsoft.com/office/drawing/2014/main" val="4070625055"/>
                    </a:ext>
                  </a:extLst>
                </a:gridCol>
                <a:gridCol w="1394564">
                  <a:extLst>
                    <a:ext uri="{9D8B030D-6E8A-4147-A177-3AD203B41FA5}">
                      <a16:colId xmlns:a16="http://schemas.microsoft.com/office/drawing/2014/main" val="1867171326"/>
                    </a:ext>
                  </a:extLst>
                </a:gridCol>
              </a:tblGrid>
              <a:tr h="301625">
                <a:tc>
                  <a:txBody>
                    <a:bodyPr/>
                    <a:lstStyle/>
                    <a:p>
                      <a:pPr marL="45720" marR="40005" algn="ctr">
                        <a:lnSpc>
                          <a:spcPts val="1595"/>
                        </a:lnSpc>
                        <a:spcAft>
                          <a:spcPts val="0"/>
                        </a:spcAft>
                      </a:pPr>
                      <a:r>
                        <a:rPr lang="en-US" sz="1100" dirty="0" err="1">
                          <a:effectLst/>
                          <a:latin typeface="Times New Roman" panose="02020603050405020304" pitchFamily="18" charset="0"/>
                          <a:cs typeface="Times New Roman" panose="02020603050405020304" pitchFamily="18" charset="0"/>
                        </a:rPr>
                        <a:t>Sr.No</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nSpc>
                          <a:spcPts val="1595"/>
                        </a:lnSpc>
                      </a:pPr>
                      <a:r>
                        <a:rPr lang="en-US" sz="1100" dirty="0">
                          <a:effectLst/>
                          <a:latin typeface="Times New Roman" panose="02020603050405020304" pitchFamily="18" charset="0"/>
                          <a:cs typeface="Times New Roman" panose="02020603050405020304" pitchFamily="18" charset="0"/>
                        </a:rPr>
                        <a:t>Resource</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nSpc>
                          <a:spcPts val="1595"/>
                        </a:lnSpc>
                      </a:pPr>
                      <a:r>
                        <a:rPr lang="en-US" sz="1100">
                          <a:effectLst/>
                          <a:latin typeface="Times New Roman" panose="02020603050405020304" pitchFamily="18" charset="0"/>
                          <a:cs typeface="Times New Roman" panose="02020603050405020304" pitchFamily="18" charset="0"/>
                        </a:rPr>
                        <a:t>Configuration</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440756131"/>
                  </a:ext>
                </a:extLst>
              </a:tr>
              <a:tr h="301625">
                <a:tc>
                  <a:txBody>
                    <a:bodyPr/>
                    <a:lstStyle/>
                    <a:p>
                      <a:pPr marL="5715" algn="ctr">
                        <a:lnSpc>
                          <a:spcPts val="1365"/>
                        </a:lnSpc>
                      </a:pPr>
                      <a:r>
                        <a:rPr lang="en-US" sz="1100" dirty="0">
                          <a:effectLst/>
                          <a:latin typeface="Times New Roman" panose="02020603050405020304" pitchFamily="18" charset="0"/>
                          <a:cs typeface="Times New Roman" panose="02020603050405020304" pitchFamily="18" charset="0"/>
                        </a:rPr>
                        <a:t>1</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nSpc>
                          <a:spcPts val="1365"/>
                        </a:lnSpc>
                      </a:pPr>
                      <a:r>
                        <a:rPr lang="en-US" sz="1100" dirty="0">
                          <a:effectLst/>
                          <a:latin typeface="Times New Roman" panose="02020603050405020304" pitchFamily="18" charset="0"/>
                          <a:cs typeface="Times New Roman" panose="02020603050405020304" pitchFamily="18" charset="0"/>
                        </a:rPr>
                        <a:t>Processor</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nSpc>
                          <a:spcPts val="1365"/>
                        </a:lnSpc>
                      </a:pPr>
                      <a:r>
                        <a:rPr lang="en-US" sz="1100">
                          <a:effectLst/>
                          <a:latin typeface="Times New Roman" panose="02020603050405020304" pitchFamily="18" charset="0"/>
                          <a:cs typeface="Times New Roman" panose="02020603050405020304" pitchFamily="18" charset="0"/>
                        </a:rPr>
                        <a:t>Intel i5 core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94993086"/>
                  </a:ext>
                </a:extLst>
              </a:tr>
              <a:tr h="225793">
                <a:tc>
                  <a:txBody>
                    <a:bodyPr/>
                    <a:lstStyle/>
                    <a:p>
                      <a:pPr marL="5715" algn="ctr">
                        <a:lnSpc>
                          <a:spcPts val="1365"/>
                        </a:lnSpc>
                      </a:pPr>
                      <a:r>
                        <a:rPr lang="en-US" sz="1100">
                          <a:effectLst/>
                          <a:latin typeface="Times New Roman" panose="02020603050405020304" pitchFamily="18" charset="0"/>
                          <a:cs typeface="Times New Roman" panose="02020603050405020304" pitchFamily="18" charset="0"/>
                        </a:rPr>
                        <a:t>2</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nSpc>
                          <a:spcPts val="1365"/>
                        </a:lnSpc>
                      </a:pPr>
                      <a:r>
                        <a:rPr lang="en-US" sz="1100" dirty="0">
                          <a:effectLst/>
                          <a:latin typeface="Times New Roman" panose="02020603050405020304" pitchFamily="18" charset="0"/>
                          <a:cs typeface="Times New Roman" panose="02020603050405020304" pitchFamily="18" charset="0"/>
                        </a:rPr>
                        <a:t>Speed</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nSpc>
                          <a:spcPts val="1365"/>
                        </a:lnSpc>
                      </a:pPr>
                      <a:r>
                        <a:rPr lang="en-US" sz="1100">
                          <a:effectLst/>
                          <a:latin typeface="Times New Roman" panose="02020603050405020304" pitchFamily="18" charset="0"/>
                          <a:cs typeface="Times New Roman" panose="02020603050405020304" pitchFamily="18" charset="0"/>
                        </a:rPr>
                        <a:t>3.6 GHz</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8608975"/>
                  </a:ext>
                </a:extLst>
              </a:tr>
              <a:tr h="253732">
                <a:tc>
                  <a:txBody>
                    <a:bodyPr/>
                    <a:lstStyle/>
                    <a:p>
                      <a:pPr marL="5715" algn="ctr">
                        <a:lnSpc>
                          <a:spcPts val="1365"/>
                        </a:lnSpc>
                      </a:pPr>
                      <a:r>
                        <a:rPr lang="en-US" sz="1100">
                          <a:effectLst/>
                          <a:latin typeface="Times New Roman" panose="02020603050405020304" pitchFamily="18" charset="0"/>
                          <a:cs typeface="Times New Roman" panose="02020603050405020304" pitchFamily="18" charset="0"/>
                        </a:rPr>
                        <a:t>3</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nSpc>
                          <a:spcPts val="1365"/>
                        </a:lnSpc>
                      </a:pPr>
                      <a:r>
                        <a:rPr lang="en-US" sz="1100" dirty="0">
                          <a:effectLst/>
                          <a:latin typeface="Times New Roman" panose="02020603050405020304" pitchFamily="18" charset="0"/>
                          <a:cs typeface="Times New Roman" panose="02020603050405020304" pitchFamily="18" charset="0"/>
                        </a:rPr>
                        <a:t>RAM</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nSpc>
                          <a:spcPts val="1365"/>
                        </a:lnSpc>
                      </a:pPr>
                      <a:r>
                        <a:rPr lang="en-US" sz="1100" dirty="0">
                          <a:effectLst/>
                          <a:latin typeface="Times New Roman" panose="02020603050405020304" pitchFamily="18" charset="0"/>
                          <a:cs typeface="Times New Roman" panose="02020603050405020304" pitchFamily="18" charset="0"/>
                        </a:rPr>
                        <a:t>8 GB</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220793554"/>
                  </a:ext>
                </a:extLst>
              </a:tr>
              <a:tr h="342265">
                <a:tc>
                  <a:txBody>
                    <a:bodyPr/>
                    <a:lstStyle/>
                    <a:p>
                      <a:pPr marL="5715" algn="ctr">
                        <a:lnSpc>
                          <a:spcPts val="1365"/>
                        </a:lnSpc>
                      </a:pPr>
                      <a:r>
                        <a:rPr lang="en-US" sz="1100">
                          <a:effectLst/>
                          <a:latin typeface="Times New Roman" panose="02020603050405020304" pitchFamily="18" charset="0"/>
                          <a:cs typeface="Times New Roman" panose="02020603050405020304" pitchFamily="18" charset="0"/>
                        </a:rPr>
                        <a:t>4</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gn="l" rtl="0" eaLnBrk="1" latinLnBrk="0" hangingPunct="1">
                        <a:lnSpc>
                          <a:spcPts val="1365"/>
                        </a:lnSpc>
                      </a:pPr>
                      <a:r>
                        <a:rPr kumimoji="0" lang="en-US" sz="1100" b="0" kern="1200" dirty="0">
                          <a:solidFill>
                            <a:schemeClr val="dk1"/>
                          </a:solidFill>
                          <a:effectLst/>
                          <a:latin typeface="Times New Roman" panose="02020603050405020304" pitchFamily="18" charset="0"/>
                          <a:ea typeface="+mn-ea"/>
                          <a:cs typeface="Times New Roman" panose="02020603050405020304" pitchFamily="18" charset="0"/>
                        </a:rPr>
                        <a:t>Hard Disk</a:t>
                      </a:r>
                      <a:endParaRPr kumimoji="0" lang="en-IN" sz="1100" b="0" kern="1200" dirty="0">
                        <a:solidFill>
                          <a:schemeClr val="dk1"/>
                        </a:solidFill>
                        <a:effectLst/>
                        <a:latin typeface="Times New Roman" panose="02020603050405020304" pitchFamily="18" charset="0"/>
                        <a:ea typeface="+mn-ea"/>
                        <a:cs typeface="Times New Roman" panose="02020603050405020304" pitchFamily="18" charset="0"/>
                      </a:endParaRPr>
                    </a:p>
                  </a:txBody>
                  <a:tcPr marL="0" marR="0" marT="0" marB="0">
                    <a:solidFill>
                      <a:schemeClr val="accent1">
                        <a:lumMod val="20000"/>
                        <a:lumOff val="80000"/>
                      </a:schemeClr>
                    </a:solidFill>
                  </a:tcPr>
                </a:tc>
                <a:tc>
                  <a:txBody>
                    <a:bodyPr/>
                    <a:lstStyle/>
                    <a:p>
                      <a:pPr marL="66675">
                        <a:lnSpc>
                          <a:spcPts val="1365"/>
                        </a:lnSpc>
                      </a:pPr>
                      <a:r>
                        <a:rPr lang="en-US" sz="1100" dirty="0">
                          <a:effectLst/>
                          <a:latin typeface="Times New Roman" panose="02020603050405020304" pitchFamily="18" charset="0"/>
                          <a:cs typeface="Times New Roman" panose="02020603050405020304" pitchFamily="18" charset="0"/>
                        </a:rPr>
                        <a:t> 1 TB</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647177379"/>
                  </a:ext>
                </a:extLst>
              </a:tr>
            </a:tbl>
          </a:graphicData>
        </a:graphic>
      </p:graphicFrame>
    </p:spTree>
    <p:extLst>
      <p:ext uri="{BB962C8B-B14F-4D97-AF65-F5344CB8AC3E}">
        <p14:creationId xmlns:p14="http://schemas.microsoft.com/office/powerpoint/2010/main" val="3621938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183880" cy="788670"/>
          </a:xfrm>
        </p:spPr>
        <p:txBody>
          <a:bodyPr>
            <a:normAutofit/>
          </a:bodyPr>
          <a:lstStyle/>
          <a:p>
            <a:pPr marL="457200" indent="-457200">
              <a:lnSpc>
                <a:spcPct val="90000"/>
              </a:lnSpc>
              <a:spcBef>
                <a:spcPts val="870"/>
              </a:spcBef>
              <a:defRPr/>
            </a:pPr>
            <a:r>
              <a:rPr lang="en-US" altLang="zh-CN" dirty="0">
                <a:solidFill>
                  <a:srgbClr val="002060"/>
                </a:solidFill>
                <a:latin typeface="Times New Roman" panose="02020603050405020304" pitchFamily="18" charset="0"/>
                <a:sym typeface="Times New Roman" panose="02020603050405020304" pitchFamily="18" charset="0"/>
              </a:rPr>
              <a:t>Architectural Design</a:t>
            </a:r>
          </a:p>
        </p:txBody>
      </p:sp>
      <p:pic>
        <p:nvPicPr>
          <p:cNvPr id="5" name="Content Placeholder 4">
            <a:extLst>
              <a:ext uri="{FF2B5EF4-FFF2-40B4-BE49-F238E27FC236}">
                <a16:creationId xmlns:a16="http://schemas.microsoft.com/office/drawing/2014/main" id="{58AD639D-A46B-4249-B017-A4C73F6B5FF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044190" y="1131570"/>
            <a:ext cx="3009900" cy="3113897"/>
          </a:xfrm>
          <a:prstGeom prst="rect">
            <a:avLst/>
          </a:prstGeom>
          <a:noFill/>
          <a:ln>
            <a:noFill/>
          </a:ln>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spec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35000"/>
                <a:satMod val="150000"/>
              </a:schemeClr>
            </a:gs>
            <a:gs pos="45000">
              <a:schemeClr val="phClr">
                <a:shade val="68000"/>
                <a:satMod val="155000"/>
              </a:schemeClr>
            </a:gs>
            <a:gs pos="100000">
              <a:schemeClr val="phClr">
                <a:tint val="70000"/>
                <a:satMod val="175000"/>
              </a:schemeClr>
            </a:gs>
          </a:gsLst>
          <a:lin ang="16200000" scaled="0"/>
        </a:gradFill>
        <a:blipFill>
          <a:blip xmlns:r="http://schemas.openxmlformats.org/officeDocument/2006/relationships" r:embed="rId1">
            <a:duotone>
              <a:schemeClr val="phClr">
                <a:shade val="800"/>
                <a:satMod val="150000"/>
              </a:schemeClr>
              <a:schemeClr val="phClr">
                <a:tint val="80000"/>
                <a:satMod val="150000"/>
              </a:schemeClr>
            </a:duotone>
          </a:blip>
          <a:tile tx="0" ty="0" sx="75000" sy="7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Aspect</Template>
  <TotalTime>1708</TotalTime>
  <Words>1460</Words>
  <Application>Microsoft Office PowerPoint</Application>
  <PresentationFormat>On-screen Show (16:9)</PresentationFormat>
  <Paragraphs>117</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Times New Roman</vt:lpstr>
      <vt:lpstr>Verdana</vt:lpstr>
      <vt:lpstr>Wingdings</vt:lpstr>
      <vt:lpstr>Wingdings 2</vt:lpstr>
      <vt:lpstr>Aspect</vt:lpstr>
      <vt:lpstr>A  Presentation On [Car Price Prediction using Linear Regression Technique of Machine Learning ]  </vt:lpstr>
      <vt:lpstr>Outline</vt:lpstr>
      <vt:lpstr>Abstract</vt:lpstr>
      <vt:lpstr>Introduction</vt:lpstr>
      <vt:lpstr>Literature Survey</vt:lpstr>
      <vt:lpstr>PowerPoint Presentation</vt:lpstr>
      <vt:lpstr>     Methodology</vt:lpstr>
      <vt:lpstr>Resources Required</vt:lpstr>
      <vt:lpstr>Architectural Design</vt:lpstr>
      <vt:lpstr>Experimental Results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dc:title>
  <dc:creator>Suzzy</dc:creator>
  <cp:lastModifiedBy>sufze</cp:lastModifiedBy>
  <cp:revision>270</cp:revision>
  <dcterms:created xsi:type="dcterms:W3CDTF">2016-01-02T10:29:13Z</dcterms:created>
  <dcterms:modified xsi:type="dcterms:W3CDTF">2022-04-21T06:27:34Z</dcterms:modified>
</cp:coreProperties>
</file>

<file path=docProps/thumbnail.jpeg>
</file>